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29"/>
  </p:notesMasterIdLst>
  <p:sldIdLst>
    <p:sldId id="256" r:id="rId5"/>
    <p:sldId id="257" r:id="rId6"/>
    <p:sldId id="260" r:id="rId7"/>
    <p:sldId id="277" r:id="rId8"/>
    <p:sldId id="278" r:id="rId9"/>
    <p:sldId id="279" r:id="rId10"/>
    <p:sldId id="286" r:id="rId11"/>
    <p:sldId id="287" r:id="rId12"/>
    <p:sldId id="280" r:id="rId13"/>
    <p:sldId id="281" r:id="rId14"/>
    <p:sldId id="282" r:id="rId15"/>
    <p:sldId id="283" r:id="rId16"/>
    <p:sldId id="284" r:id="rId17"/>
    <p:sldId id="285" r:id="rId18"/>
    <p:sldId id="288" r:id="rId19"/>
    <p:sldId id="289" r:id="rId20"/>
    <p:sldId id="290" r:id="rId21"/>
    <p:sldId id="291" r:id="rId22"/>
    <p:sldId id="293" r:id="rId23"/>
    <p:sldId id="294" r:id="rId24"/>
    <p:sldId id="295" r:id="rId25"/>
    <p:sldId id="296" r:id="rId26"/>
    <p:sldId id="262"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49" autoAdjust="0"/>
  </p:normalViewPr>
  <p:slideViewPr>
    <p:cSldViewPr snapToGrid="0">
      <p:cViewPr varScale="1">
        <p:scale>
          <a:sx n="113" d="100"/>
          <a:sy n="113" d="100"/>
        </p:scale>
        <p:origin x="4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A6888A-D19F-4776-952A-BDCB4ED607D2}" type="doc">
      <dgm:prSet loTypeId="urn:microsoft.com/office/officeart/2008/layout/VerticalCurvedList" loCatId="list" qsTypeId="urn:microsoft.com/office/officeart/2005/8/quickstyle/simple3" qsCatId="simple" csTypeId="urn:microsoft.com/office/officeart/2005/8/colors/colorful2" csCatId="colorful" phldr="1"/>
      <dgm:spPr/>
      <dgm:t>
        <a:bodyPr/>
        <a:lstStyle/>
        <a:p>
          <a:endParaRPr lang="en-US"/>
        </a:p>
      </dgm:t>
    </dgm:pt>
    <dgm:pt modelId="{A72D7CEC-F340-4995-8BEB-1311A17094F1}">
      <dgm:prSet/>
      <dgm:spPr/>
      <dgm:t>
        <a:bodyPr/>
        <a:lstStyle/>
        <a:p>
          <a:r>
            <a:rPr lang="en-US" dirty="0">
              <a:solidFill>
                <a:schemeClr val="bg2">
                  <a:lumMod val="25000"/>
                </a:schemeClr>
              </a:solidFill>
            </a:rPr>
            <a:t>What road facilities am I provided with as a car buyer?</a:t>
          </a:r>
        </a:p>
      </dgm:t>
    </dgm:pt>
    <dgm:pt modelId="{32B05D2C-BBF7-40A8-8BAB-28EC86B2ABDE}" type="parTrans" cxnId="{5C2A0631-610A-4618-AE62-74B30CE84028}">
      <dgm:prSet/>
      <dgm:spPr/>
      <dgm:t>
        <a:bodyPr/>
        <a:lstStyle/>
        <a:p>
          <a:endParaRPr lang="en-US"/>
        </a:p>
      </dgm:t>
    </dgm:pt>
    <dgm:pt modelId="{2757D8D8-974A-4CF2-BCCF-539B365C3C2A}" type="sibTrans" cxnId="{5C2A0631-610A-4618-AE62-74B30CE84028}">
      <dgm:prSet/>
      <dgm:spPr/>
      <dgm:t>
        <a:bodyPr/>
        <a:lstStyle/>
        <a:p>
          <a:endParaRPr lang="en-US"/>
        </a:p>
      </dgm:t>
    </dgm:pt>
    <dgm:pt modelId="{2EA64D20-39A2-4B1A-9C3D-4BF47A5D9C0E}">
      <dgm:prSet/>
      <dgm:spPr/>
      <dgm:t>
        <a:bodyPr/>
        <a:lstStyle/>
        <a:p>
          <a:r>
            <a:rPr lang="en-US" dirty="0">
              <a:solidFill>
                <a:schemeClr val="bg2">
                  <a:lumMod val="25000"/>
                </a:schemeClr>
              </a:solidFill>
            </a:rPr>
            <a:t>What are the most common accidents? If I get into an accident, what are the average vehicle insurance prices</a:t>
          </a:r>
        </a:p>
      </dgm:t>
    </dgm:pt>
    <dgm:pt modelId="{8A3E3F1D-2CBD-4F76-A500-95EF4F82C0F3}" type="parTrans" cxnId="{0C3E5666-C172-46CF-A918-E3BE2F891D08}">
      <dgm:prSet/>
      <dgm:spPr/>
      <dgm:t>
        <a:bodyPr/>
        <a:lstStyle/>
        <a:p>
          <a:endParaRPr lang="en-US"/>
        </a:p>
      </dgm:t>
    </dgm:pt>
    <dgm:pt modelId="{8561FEB0-ADDF-4FB2-BC37-18344D1A8F06}" type="sibTrans" cxnId="{0C3E5666-C172-46CF-A918-E3BE2F891D08}">
      <dgm:prSet/>
      <dgm:spPr/>
      <dgm:t>
        <a:bodyPr/>
        <a:lstStyle/>
        <a:p>
          <a:endParaRPr lang="en-US"/>
        </a:p>
      </dgm:t>
    </dgm:pt>
    <dgm:pt modelId="{674A0229-2695-4054-853C-BA3A5ACF552D}">
      <dgm:prSet/>
      <dgm:spPr/>
      <dgm:t>
        <a:bodyPr/>
        <a:lstStyle/>
        <a:p>
          <a:r>
            <a:rPr lang="en-US" dirty="0">
              <a:solidFill>
                <a:schemeClr val="bg2">
                  <a:lumMod val="25000"/>
                </a:schemeClr>
              </a:solidFill>
            </a:rPr>
            <a:t>How much are average fuel prices?</a:t>
          </a:r>
        </a:p>
      </dgm:t>
    </dgm:pt>
    <dgm:pt modelId="{90905FD2-09C9-42FC-9A1E-26C9F61019BB}" type="parTrans" cxnId="{82104CC5-85BE-4592-9AB4-2A0C0792B611}">
      <dgm:prSet/>
      <dgm:spPr/>
      <dgm:t>
        <a:bodyPr/>
        <a:lstStyle/>
        <a:p>
          <a:endParaRPr lang="en-US"/>
        </a:p>
      </dgm:t>
    </dgm:pt>
    <dgm:pt modelId="{E5F9DF66-8E1A-439B-B3D4-D245BF65AC75}" type="sibTrans" cxnId="{82104CC5-85BE-4592-9AB4-2A0C0792B611}">
      <dgm:prSet/>
      <dgm:spPr/>
      <dgm:t>
        <a:bodyPr/>
        <a:lstStyle/>
        <a:p>
          <a:endParaRPr lang="en-US"/>
        </a:p>
      </dgm:t>
    </dgm:pt>
    <dgm:pt modelId="{67E85D35-FDA1-43AB-8F49-3EC4D10DE46A}">
      <dgm:prSet/>
      <dgm:spPr/>
      <dgm:t>
        <a:bodyPr/>
        <a:lstStyle/>
        <a:p>
          <a:r>
            <a:rPr lang="en-US" dirty="0">
              <a:solidFill>
                <a:schemeClr val="bg2">
                  <a:lumMod val="25000"/>
                </a:schemeClr>
              </a:solidFill>
            </a:rPr>
            <a:t>How congested is Singapore? How many cars are on the road and how fast can I drive?</a:t>
          </a:r>
        </a:p>
      </dgm:t>
    </dgm:pt>
    <dgm:pt modelId="{0051CB22-798F-43C8-9274-097EF70BB712}" type="parTrans" cxnId="{B762176C-111F-4FA1-8117-1B9AB434C1D6}">
      <dgm:prSet/>
      <dgm:spPr/>
      <dgm:t>
        <a:bodyPr/>
        <a:lstStyle/>
        <a:p>
          <a:endParaRPr lang="en-US"/>
        </a:p>
      </dgm:t>
    </dgm:pt>
    <dgm:pt modelId="{E3C27439-6626-4CA8-A37C-39CC48DDB8C7}" type="sibTrans" cxnId="{B762176C-111F-4FA1-8117-1B9AB434C1D6}">
      <dgm:prSet/>
      <dgm:spPr/>
      <dgm:t>
        <a:bodyPr/>
        <a:lstStyle/>
        <a:p>
          <a:endParaRPr lang="en-US"/>
        </a:p>
      </dgm:t>
    </dgm:pt>
    <dgm:pt modelId="{F33E6854-17B6-4569-9844-D3E650B398F9}">
      <dgm:prSet/>
      <dgm:spPr/>
      <dgm:t>
        <a:bodyPr/>
        <a:lstStyle/>
        <a:p>
          <a:r>
            <a:rPr lang="en-US" dirty="0">
              <a:solidFill>
                <a:schemeClr val="bg2">
                  <a:lumMod val="25000"/>
                </a:schemeClr>
              </a:solidFill>
            </a:rPr>
            <a:t>After I’m done driving, where do I park my car?</a:t>
          </a:r>
        </a:p>
      </dgm:t>
    </dgm:pt>
    <dgm:pt modelId="{565D818D-A30C-4EBF-8C47-674F3B043E58}" type="parTrans" cxnId="{C23A92CC-ED67-4E48-B59B-4544B4ACD3CE}">
      <dgm:prSet/>
      <dgm:spPr/>
      <dgm:t>
        <a:bodyPr/>
        <a:lstStyle/>
        <a:p>
          <a:endParaRPr lang="en-US"/>
        </a:p>
      </dgm:t>
    </dgm:pt>
    <dgm:pt modelId="{71A229E4-49B4-42D3-9AEC-E49C0C3BE80B}" type="sibTrans" cxnId="{C23A92CC-ED67-4E48-B59B-4544B4ACD3CE}">
      <dgm:prSet/>
      <dgm:spPr/>
      <dgm:t>
        <a:bodyPr/>
        <a:lstStyle/>
        <a:p>
          <a:endParaRPr lang="en-US"/>
        </a:p>
      </dgm:t>
    </dgm:pt>
    <dgm:pt modelId="{EA4029CE-B6E8-46B8-97C2-BE0A6E387069}">
      <dgm:prSet/>
      <dgm:spPr/>
      <dgm:t>
        <a:bodyPr/>
        <a:lstStyle/>
        <a:p>
          <a:r>
            <a:rPr lang="en-US" dirty="0">
              <a:solidFill>
                <a:schemeClr val="bg2">
                  <a:lumMod val="25000"/>
                </a:schemeClr>
              </a:solidFill>
            </a:rPr>
            <a:t>What are the most popular brand of cars sold and their respective models? How much do I have to pay for COE?</a:t>
          </a:r>
        </a:p>
      </dgm:t>
    </dgm:pt>
    <dgm:pt modelId="{45B960EA-2775-4EE2-8F68-BE6DAD130382}" type="parTrans" cxnId="{4960865E-23DA-47E2-BAA3-C8EB5897CC80}">
      <dgm:prSet/>
      <dgm:spPr/>
      <dgm:t>
        <a:bodyPr/>
        <a:lstStyle/>
        <a:p>
          <a:endParaRPr lang="en-US"/>
        </a:p>
      </dgm:t>
    </dgm:pt>
    <dgm:pt modelId="{9F1FCE0D-6AEC-41F4-8E94-96ADE700F8EA}" type="sibTrans" cxnId="{4960865E-23DA-47E2-BAA3-C8EB5897CC80}">
      <dgm:prSet/>
      <dgm:spPr/>
      <dgm:t>
        <a:bodyPr/>
        <a:lstStyle/>
        <a:p>
          <a:endParaRPr lang="en-US"/>
        </a:p>
      </dgm:t>
    </dgm:pt>
    <dgm:pt modelId="{F61160FA-E46A-47FC-8161-71D941BF0B9C}" type="pres">
      <dgm:prSet presAssocID="{30A6888A-D19F-4776-952A-BDCB4ED607D2}" presName="Name0" presStyleCnt="0">
        <dgm:presLayoutVars>
          <dgm:chMax val="7"/>
          <dgm:chPref val="7"/>
          <dgm:dir/>
        </dgm:presLayoutVars>
      </dgm:prSet>
      <dgm:spPr/>
    </dgm:pt>
    <dgm:pt modelId="{F7E4A8C7-D6FA-4637-9519-732C60E52FAD}" type="pres">
      <dgm:prSet presAssocID="{30A6888A-D19F-4776-952A-BDCB4ED607D2}" presName="Name1" presStyleCnt="0"/>
      <dgm:spPr/>
    </dgm:pt>
    <dgm:pt modelId="{36E028C8-4E1B-4907-9C70-68372ADA4BE5}" type="pres">
      <dgm:prSet presAssocID="{30A6888A-D19F-4776-952A-BDCB4ED607D2}" presName="cycle" presStyleCnt="0"/>
      <dgm:spPr/>
    </dgm:pt>
    <dgm:pt modelId="{80888CA2-5AAC-4A10-97D9-A1C68D2A0D3A}" type="pres">
      <dgm:prSet presAssocID="{30A6888A-D19F-4776-952A-BDCB4ED607D2}" presName="srcNode" presStyleLbl="node1" presStyleIdx="0" presStyleCnt="6"/>
      <dgm:spPr/>
    </dgm:pt>
    <dgm:pt modelId="{B1718283-507A-46CA-9BEC-9BFF3BAE5BDA}" type="pres">
      <dgm:prSet presAssocID="{30A6888A-D19F-4776-952A-BDCB4ED607D2}" presName="conn" presStyleLbl="parChTrans1D2" presStyleIdx="0" presStyleCnt="1"/>
      <dgm:spPr/>
    </dgm:pt>
    <dgm:pt modelId="{C96FEB58-541F-4634-B167-44A4AC591CAA}" type="pres">
      <dgm:prSet presAssocID="{30A6888A-D19F-4776-952A-BDCB4ED607D2}" presName="extraNode" presStyleLbl="node1" presStyleIdx="0" presStyleCnt="6"/>
      <dgm:spPr/>
    </dgm:pt>
    <dgm:pt modelId="{EB6E8897-A7D9-4D13-96C6-35D88B77604D}" type="pres">
      <dgm:prSet presAssocID="{30A6888A-D19F-4776-952A-BDCB4ED607D2}" presName="dstNode" presStyleLbl="node1" presStyleIdx="0" presStyleCnt="6"/>
      <dgm:spPr/>
    </dgm:pt>
    <dgm:pt modelId="{DF3AD746-7FE7-432B-9817-63B7C8B93E86}" type="pres">
      <dgm:prSet presAssocID="{EA4029CE-B6E8-46B8-97C2-BE0A6E387069}" presName="text_1" presStyleLbl="node1" presStyleIdx="0" presStyleCnt="6">
        <dgm:presLayoutVars>
          <dgm:bulletEnabled val="1"/>
        </dgm:presLayoutVars>
      </dgm:prSet>
      <dgm:spPr/>
    </dgm:pt>
    <dgm:pt modelId="{2FB2AC59-700B-4EA4-B6F5-EBF34E5436C7}" type="pres">
      <dgm:prSet presAssocID="{EA4029CE-B6E8-46B8-97C2-BE0A6E387069}" presName="accent_1" presStyleCnt="0"/>
      <dgm:spPr/>
    </dgm:pt>
    <dgm:pt modelId="{D392B554-427A-4DF4-9D54-FF86A133FB92}" type="pres">
      <dgm:prSet presAssocID="{EA4029CE-B6E8-46B8-97C2-BE0A6E387069}" presName="accentRepeatNode" presStyleLbl="solidFgAcc1" presStyleIdx="0" presStyleCnt="6"/>
      <dgm:spPr/>
    </dgm:pt>
    <dgm:pt modelId="{FE64C8F5-DF34-473E-8565-A18AA8440C19}" type="pres">
      <dgm:prSet presAssocID="{A72D7CEC-F340-4995-8BEB-1311A17094F1}" presName="text_2" presStyleLbl="node1" presStyleIdx="1" presStyleCnt="6">
        <dgm:presLayoutVars>
          <dgm:bulletEnabled val="1"/>
        </dgm:presLayoutVars>
      </dgm:prSet>
      <dgm:spPr/>
    </dgm:pt>
    <dgm:pt modelId="{B63AF680-A82C-471F-8550-FF7A2AE86B40}" type="pres">
      <dgm:prSet presAssocID="{A72D7CEC-F340-4995-8BEB-1311A17094F1}" presName="accent_2" presStyleCnt="0"/>
      <dgm:spPr/>
    </dgm:pt>
    <dgm:pt modelId="{DB50C855-0AA0-4A07-8623-F3F1E344317A}" type="pres">
      <dgm:prSet presAssocID="{A72D7CEC-F340-4995-8BEB-1311A17094F1}" presName="accentRepeatNode" presStyleLbl="solidFgAcc1" presStyleIdx="1" presStyleCnt="6"/>
      <dgm:spPr/>
    </dgm:pt>
    <dgm:pt modelId="{BD4FD268-6FC5-4801-B034-DCE76B52EE0E}" type="pres">
      <dgm:prSet presAssocID="{674A0229-2695-4054-853C-BA3A5ACF552D}" presName="text_3" presStyleLbl="node1" presStyleIdx="2" presStyleCnt="6">
        <dgm:presLayoutVars>
          <dgm:bulletEnabled val="1"/>
        </dgm:presLayoutVars>
      </dgm:prSet>
      <dgm:spPr/>
    </dgm:pt>
    <dgm:pt modelId="{6FA76B13-9EE5-400C-90D2-6B416A00A216}" type="pres">
      <dgm:prSet presAssocID="{674A0229-2695-4054-853C-BA3A5ACF552D}" presName="accent_3" presStyleCnt="0"/>
      <dgm:spPr/>
    </dgm:pt>
    <dgm:pt modelId="{2E118209-8801-4C21-980E-54A8BCCF0E9A}" type="pres">
      <dgm:prSet presAssocID="{674A0229-2695-4054-853C-BA3A5ACF552D}" presName="accentRepeatNode" presStyleLbl="solidFgAcc1" presStyleIdx="2" presStyleCnt="6"/>
      <dgm:spPr/>
    </dgm:pt>
    <dgm:pt modelId="{4FAA2C36-F20D-419C-AFB6-420FE4A8265B}" type="pres">
      <dgm:prSet presAssocID="{67E85D35-FDA1-43AB-8F49-3EC4D10DE46A}" presName="text_4" presStyleLbl="node1" presStyleIdx="3" presStyleCnt="6">
        <dgm:presLayoutVars>
          <dgm:bulletEnabled val="1"/>
        </dgm:presLayoutVars>
      </dgm:prSet>
      <dgm:spPr/>
    </dgm:pt>
    <dgm:pt modelId="{A9C3CF33-359E-413D-B345-A5F39BC3FBDF}" type="pres">
      <dgm:prSet presAssocID="{67E85D35-FDA1-43AB-8F49-3EC4D10DE46A}" presName="accent_4" presStyleCnt="0"/>
      <dgm:spPr/>
    </dgm:pt>
    <dgm:pt modelId="{1565A3CE-E8E1-4922-8518-2E4B28F96C78}" type="pres">
      <dgm:prSet presAssocID="{67E85D35-FDA1-43AB-8F49-3EC4D10DE46A}" presName="accentRepeatNode" presStyleLbl="solidFgAcc1" presStyleIdx="3" presStyleCnt="6"/>
      <dgm:spPr/>
    </dgm:pt>
    <dgm:pt modelId="{2AC67954-3180-40F2-B694-159EEEF7767A}" type="pres">
      <dgm:prSet presAssocID="{2EA64D20-39A2-4B1A-9C3D-4BF47A5D9C0E}" presName="text_5" presStyleLbl="node1" presStyleIdx="4" presStyleCnt="6">
        <dgm:presLayoutVars>
          <dgm:bulletEnabled val="1"/>
        </dgm:presLayoutVars>
      </dgm:prSet>
      <dgm:spPr/>
    </dgm:pt>
    <dgm:pt modelId="{9B0E220A-4FFA-4004-94DF-1CC3E33C18E2}" type="pres">
      <dgm:prSet presAssocID="{2EA64D20-39A2-4B1A-9C3D-4BF47A5D9C0E}" presName="accent_5" presStyleCnt="0"/>
      <dgm:spPr/>
    </dgm:pt>
    <dgm:pt modelId="{84635868-C944-4658-B258-18FC41E486D7}" type="pres">
      <dgm:prSet presAssocID="{2EA64D20-39A2-4B1A-9C3D-4BF47A5D9C0E}" presName="accentRepeatNode" presStyleLbl="solidFgAcc1" presStyleIdx="4" presStyleCnt="6"/>
      <dgm:spPr/>
    </dgm:pt>
    <dgm:pt modelId="{4B17F767-9392-466B-8D2D-DC93073ABE77}" type="pres">
      <dgm:prSet presAssocID="{F33E6854-17B6-4569-9844-D3E650B398F9}" presName="text_6" presStyleLbl="node1" presStyleIdx="5" presStyleCnt="6">
        <dgm:presLayoutVars>
          <dgm:bulletEnabled val="1"/>
        </dgm:presLayoutVars>
      </dgm:prSet>
      <dgm:spPr/>
    </dgm:pt>
    <dgm:pt modelId="{38B1481E-424D-4260-889A-72EFE8FE055F}" type="pres">
      <dgm:prSet presAssocID="{F33E6854-17B6-4569-9844-D3E650B398F9}" presName="accent_6" presStyleCnt="0"/>
      <dgm:spPr/>
    </dgm:pt>
    <dgm:pt modelId="{E0952450-212D-4A57-BF70-CC6558218B04}" type="pres">
      <dgm:prSet presAssocID="{F33E6854-17B6-4569-9844-D3E650B398F9}" presName="accentRepeatNode" presStyleLbl="solidFgAcc1" presStyleIdx="5" presStyleCnt="6"/>
      <dgm:spPr/>
    </dgm:pt>
  </dgm:ptLst>
  <dgm:cxnLst>
    <dgm:cxn modelId="{9AF20B0F-B4FA-494D-BB90-0B1D3A4A1095}" type="presOf" srcId="{30A6888A-D19F-4776-952A-BDCB4ED607D2}" destId="{F61160FA-E46A-47FC-8161-71D941BF0B9C}" srcOrd="0" destOrd="0" presId="urn:microsoft.com/office/officeart/2008/layout/VerticalCurvedList"/>
    <dgm:cxn modelId="{CE56002E-3232-4230-BC43-DD1B10BDCDFB}" type="presOf" srcId="{EA4029CE-B6E8-46B8-97C2-BE0A6E387069}" destId="{DF3AD746-7FE7-432B-9817-63B7C8B93E86}" srcOrd="0" destOrd="0" presId="urn:microsoft.com/office/officeart/2008/layout/VerticalCurvedList"/>
    <dgm:cxn modelId="{FC5DB830-1C12-442C-AE25-1E1712F37DCC}" type="presOf" srcId="{9F1FCE0D-6AEC-41F4-8E94-96ADE700F8EA}" destId="{B1718283-507A-46CA-9BEC-9BFF3BAE5BDA}" srcOrd="0" destOrd="0" presId="urn:microsoft.com/office/officeart/2008/layout/VerticalCurvedList"/>
    <dgm:cxn modelId="{5C2A0631-610A-4618-AE62-74B30CE84028}" srcId="{30A6888A-D19F-4776-952A-BDCB4ED607D2}" destId="{A72D7CEC-F340-4995-8BEB-1311A17094F1}" srcOrd="1" destOrd="0" parTransId="{32B05D2C-BBF7-40A8-8BAB-28EC86B2ABDE}" sibTransId="{2757D8D8-974A-4CF2-BCCF-539B365C3C2A}"/>
    <dgm:cxn modelId="{4960865E-23DA-47E2-BAA3-C8EB5897CC80}" srcId="{30A6888A-D19F-4776-952A-BDCB4ED607D2}" destId="{EA4029CE-B6E8-46B8-97C2-BE0A6E387069}" srcOrd="0" destOrd="0" parTransId="{45B960EA-2775-4EE2-8F68-BE6DAD130382}" sibTransId="{9F1FCE0D-6AEC-41F4-8E94-96ADE700F8EA}"/>
    <dgm:cxn modelId="{0C3E5666-C172-46CF-A918-E3BE2F891D08}" srcId="{30A6888A-D19F-4776-952A-BDCB4ED607D2}" destId="{2EA64D20-39A2-4B1A-9C3D-4BF47A5D9C0E}" srcOrd="4" destOrd="0" parTransId="{8A3E3F1D-2CBD-4F76-A500-95EF4F82C0F3}" sibTransId="{8561FEB0-ADDF-4FB2-BC37-18344D1A8F06}"/>
    <dgm:cxn modelId="{B762176C-111F-4FA1-8117-1B9AB434C1D6}" srcId="{30A6888A-D19F-4776-952A-BDCB4ED607D2}" destId="{67E85D35-FDA1-43AB-8F49-3EC4D10DE46A}" srcOrd="3" destOrd="0" parTransId="{0051CB22-798F-43C8-9274-097EF70BB712}" sibTransId="{E3C27439-6626-4CA8-A37C-39CC48DDB8C7}"/>
    <dgm:cxn modelId="{E6ED8F73-6746-4186-BA5D-16D1EE8F60B3}" type="presOf" srcId="{A72D7CEC-F340-4995-8BEB-1311A17094F1}" destId="{FE64C8F5-DF34-473E-8565-A18AA8440C19}" srcOrd="0" destOrd="0" presId="urn:microsoft.com/office/officeart/2008/layout/VerticalCurvedList"/>
    <dgm:cxn modelId="{3C2A9E7B-B72A-4A24-B9FC-3EEAB9D56502}" type="presOf" srcId="{2EA64D20-39A2-4B1A-9C3D-4BF47A5D9C0E}" destId="{2AC67954-3180-40F2-B694-159EEEF7767A}" srcOrd="0" destOrd="0" presId="urn:microsoft.com/office/officeart/2008/layout/VerticalCurvedList"/>
    <dgm:cxn modelId="{3B413998-D1B3-4E5D-90A8-E230597C1F31}" type="presOf" srcId="{67E85D35-FDA1-43AB-8F49-3EC4D10DE46A}" destId="{4FAA2C36-F20D-419C-AFB6-420FE4A8265B}" srcOrd="0" destOrd="0" presId="urn:microsoft.com/office/officeart/2008/layout/VerticalCurvedList"/>
    <dgm:cxn modelId="{A7B424C1-0534-41D6-93FA-91C81457FA8B}" type="presOf" srcId="{674A0229-2695-4054-853C-BA3A5ACF552D}" destId="{BD4FD268-6FC5-4801-B034-DCE76B52EE0E}" srcOrd="0" destOrd="0" presId="urn:microsoft.com/office/officeart/2008/layout/VerticalCurvedList"/>
    <dgm:cxn modelId="{82104CC5-85BE-4592-9AB4-2A0C0792B611}" srcId="{30A6888A-D19F-4776-952A-BDCB4ED607D2}" destId="{674A0229-2695-4054-853C-BA3A5ACF552D}" srcOrd="2" destOrd="0" parTransId="{90905FD2-09C9-42FC-9A1E-26C9F61019BB}" sibTransId="{E5F9DF66-8E1A-439B-B3D4-D245BF65AC75}"/>
    <dgm:cxn modelId="{C23A92CC-ED67-4E48-B59B-4544B4ACD3CE}" srcId="{30A6888A-D19F-4776-952A-BDCB4ED607D2}" destId="{F33E6854-17B6-4569-9844-D3E650B398F9}" srcOrd="5" destOrd="0" parTransId="{565D818D-A30C-4EBF-8C47-674F3B043E58}" sibTransId="{71A229E4-49B4-42D3-9AEC-E49C0C3BE80B}"/>
    <dgm:cxn modelId="{707DFCF6-F00E-4465-A62D-51FEFB3D85D7}" type="presOf" srcId="{F33E6854-17B6-4569-9844-D3E650B398F9}" destId="{4B17F767-9392-466B-8D2D-DC93073ABE77}" srcOrd="0" destOrd="0" presId="urn:microsoft.com/office/officeart/2008/layout/VerticalCurvedList"/>
    <dgm:cxn modelId="{4C1D79B6-E56C-4379-987B-CDF5BF6E5F8E}" type="presParOf" srcId="{F61160FA-E46A-47FC-8161-71D941BF0B9C}" destId="{F7E4A8C7-D6FA-4637-9519-732C60E52FAD}" srcOrd="0" destOrd="0" presId="urn:microsoft.com/office/officeart/2008/layout/VerticalCurvedList"/>
    <dgm:cxn modelId="{475BF771-B91D-443E-8045-D191C8533078}" type="presParOf" srcId="{F7E4A8C7-D6FA-4637-9519-732C60E52FAD}" destId="{36E028C8-4E1B-4907-9C70-68372ADA4BE5}" srcOrd="0" destOrd="0" presId="urn:microsoft.com/office/officeart/2008/layout/VerticalCurvedList"/>
    <dgm:cxn modelId="{07968981-1FCF-4C75-9FC9-277C41C318E2}" type="presParOf" srcId="{36E028C8-4E1B-4907-9C70-68372ADA4BE5}" destId="{80888CA2-5AAC-4A10-97D9-A1C68D2A0D3A}" srcOrd="0" destOrd="0" presId="urn:microsoft.com/office/officeart/2008/layout/VerticalCurvedList"/>
    <dgm:cxn modelId="{F4FA42AC-E746-4670-A440-DDB281A3E1EB}" type="presParOf" srcId="{36E028C8-4E1B-4907-9C70-68372ADA4BE5}" destId="{B1718283-507A-46CA-9BEC-9BFF3BAE5BDA}" srcOrd="1" destOrd="0" presId="urn:microsoft.com/office/officeart/2008/layout/VerticalCurvedList"/>
    <dgm:cxn modelId="{F05B7B2B-E41E-438F-AA39-057C2D81F049}" type="presParOf" srcId="{36E028C8-4E1B-4907-9C70-68372ADA4BE5}" destId="{C96FEB58-541F-4634-B167-44A4AC591CAA}" srcOrd="2" destOrd="0" presId="urn:microsoft.com/office/officeart/2008/layout/VerticalCurvedList"/>
    <dgm:cxn modelId="{51C7D9E8-5936-463F-95CE-3AB9868E091C}" type="presParOf" srcId="{36E028C8-4E1B-4907-9C70-68372ADA4BE5}" destId="{EB6E8897-A7D9-4D13-96C6-35D88B77604D}" srcOrd="3" destOrd="0" presId="urn:microsoft.com/office/officeart/2008/layout/VerticalCurvedList"/>
    <dgm:cxn modelId="{59E5E399-1379-4B1E-AC28-1EB7377F92CB}" type="presParOf" srcId="{F7E4A8C7-D6FA-4637-9519-732C60E52FAD}" destId="{DF3AD746-7FE7-432B-9817-63B7C8B93E86}" srcOrd="1" destOrd="0" presId="urn:microsoft.com/office/officeart/2008/layout/VerticalCurvedList"/>
    <dgm:cxn modelId="{D1956FCD-B845-4524-A8FA-6EA047904713}" type="presParOf" srcId="{F7E4A8C7-D6FA-4637-9519-732C60E52FAD}" destId="{2FB2AC59-700B-4EA4-B6F5-EBF34E5436C7}" srcOrd="2" destOrd="0" presId="urn:microsoft.com/office/officeart/2008/layout/VerticalCurvedList"/>
    <dgm:cxn modelId="{26CA0FFF-CDE7-47A4-A391-2816F42795B9}" type="presParOf" srcId="{2FB2AC59-700B-4EA4-B6F5-EBF34E5436C7}" destId="{D392B554-427A-4DF4-9D54-FF86A133FB92}" srcOrd="0" destOrd="0" presId="urn:microsoft.com/office/officeart/2008/layout/VerticalCurvedList"/>
    <dgm:cxn modelId="{7EC09F1D-EACF-4022-A2A7-3DE344E5314B}" type="presParOf" srcId="{F7E4A8C7-D6FA-4637-9519-732C60E52FAD}" destId="{FE64C8F5-DF34-473E-8565-A18AA8440C19}" srcOrd="3" destOrd="0" presId="urn:microsoft.com/office/officeart/2008/layout/VerticalCurvedList"/>
    <dgm:cxn modelId="{8F394730-A816-4515-A7FE-4924F83C4A95}" type="presParOf" srcId="{F7E4A8C7-D6FA-4637-9519-732C60E52FAD}" destId="{B63AF680-A82C-471F-8550-FF7A2AE86B40}" srcOrd="4" destOrd="0" presId="urn:microsoft.com/office/officeart/2008/layout/VerticalCurvedList"/>
    <dgm:cxn modelId="{42CE7B6E-F82F-49B5-8210-914BFE5B43AF}" type="presParOf" srcId="{B63AF680-A82C-471F-8550-FF7A2AE86B40}" destId="{DB50C855-0AA0-4A07-8623-F3F1E344317A}" srcOrd="0" destOrd="0" presId="urn:microsoft.com/office/officeart/2008/layout/VerticalCurvedList"/>
    <dgm:cxn modelId="{D1C6AEC4-D223-42B0-A584-C355A99F74EA}" type="presParOf" srcId="{F7E4A8C7-D6FA-4637-9519-732C60E52FAD}" destId="{BD4FD268-6FC5-4801-B034-DCE76B52EE0E}" srcOrd="5" destOrd="0" presId="urn:microsoft.com/office/officeart/2008/layout/VerticalCurvedList"/>
    <dgm:cxn modelId="{5CD5AF2F-5A4E-45C8-91CA-6726EC400AA6}" type="presParOf" srcId="{F7E4A8C7-D6FA-4637-9519-732C60E52FAD}" destId="{6FA76B13-9EE5-400C-90D2-6B416A00A216}" srcOrd="6" destOrd="0" presId="urn:microsoft.com/office/officeart/2008/layout/VerticalCurvedList"/>
    <dgm:cxn modelId="{9F012C97-4BA8-47F8-A6D6-5E0F893BB0ED}" type="presParOf" srcId="{6FA76B13-9EE5-400C-90D2-6B416A00A216}" destId="{2E118209-8801-4C21-980E-54A8BCCF0E9A}" srcOrd="0" destOrd="0" presId="urn:microsoft.com/office/officeart/2008/layout/VerticalCurvedList"/>
    <dgm:cxn modelId="{DD3BC794-0834-4588-A278-B959E7CA0792}" type="presParOf" srcId="{F7E4A8C7-D6FA-4637-9519-732C60E52FAD}" destId="{4FAA2C36-F20D-419C-AFB6-420FE4A8265B}" srcOrd="7" destOrd="0" presId="urn:microsoft.com/office/officeart/2008/layout/VerticalCurvedList"/>
    <dgm:cxn modelId="{BB5CE8B7-2332-47B6-A435-473E672DC6D5}" type="presParOf" srcId="{F7E4A8C7-D6FA-4637-9519-732C60E52FAD}" destId="{A9C3CF33-359E-413D-B345-A5F39BC3FBDF}" srcOrd="8" destOrd="0" presId="urn:microsoft.com/office/officeart/2008/layout/VerticalCurvedList"/>
    <dgm:cxn modelId="{2D2CE253-8FDF-430D-91F2-8A454FD51B15}" type="presParOf" srcId="{A9C3CF33-359E-413D-B345-A5F39BC3FBDF}" destId="{1565A3CE-E8E1-4922-8518-2E4B28F96C78}" srcOrd="0" destOrd="0" presId="urn:microsoft.com/office/officeart/2008/layout/VerticalCurvedList"/>
    <dgm:cxn modelId="{0512B710-5F81-4483-A52C-5051016620A0}" type="presParOf" srcId="{F7E4A8C7-D6FA-4637-9519-732C60E52FAD}" destId="{2AC67954-3180-40F2-B694-159EEEF7767A}" srcOrd="9" destOrd="0" presId="urn:microsoft.com/office/officeart/2008/layout/VerticalCurvedList"/>
    <dgm:cxn modelId="{8907D1F5-3386-4532-9A36-3A075D0987A0}" type="presParOf" srcId="{F7E4A8C7-D6FA-4637-9519-732C60E52FAD}" destId="{9B0E220A-4FFA-4004-94DF-1CC3E33C18E2}" srcOrd="10" destOrd="0" presId="urn:microsoft.com/office/officeart/2008/layout/VerticalCurvedList"/>
    <dgm:cxn modelId="{FA139996-33FA-4D4F-9B26-600A51FA3A86}" type="presParOf" srcId="{9B0E220A-4FFA-4004-94DF-1CC3E33C18E2}" destId="{84635868-C944-4658-B258-18FC41E486D7}" srcOrd="0" destOrd="0" presId="urn:microsoft.com/office/officeart/2008/layout/VerticalCurvedList"/>
    <dgm:cxn modelId="{E2604623-92E4-4E87-947E-2D7EABFF74B0}" type="presParOf" srcId="{F7E4A8C7-D6FA-4637-9519-732C60E52FAD}" destId="{4B17F767-9392-466B-8D2D-DC93073ABE77}" srcOrd="11" destOrd="0" presId="urn:microsoft.com/office/officeart/2008/layout/VerticalCurvedList"/>
    <dgm:cxn modelId="{9B90D00A-D296-42DE-A51B-6279BCC6D49A}" type="presParOf" srcId="{F7E4A8C7-D6FA-4637-9519-732C60E52FAD}" destId="{38B1481E-424D-4260-889A-72EFE8FE055F}" srcOrd="12" destOrd="0" presId="urn:microsoft.com/office/officeart/2008/layout/VerticalCurvedList"/>
    <dgm:cxn modelId="{DC66AE0B-D177-4652-B446-D4904148A4DA}" type="presParOf" srcId="{38B1481E-424D-4260-889A-72EFE8FE055F}" destId="{E0952450-212D-4A57-BF70-CC6558218B0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dirty="0"/>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AAD594-0700-4918-99D0-A0DA9CDE4908}"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30536D1F-BD92-48F0-B5A2-F7D8F2FA49EB}">
      <dgm:prSet/>
      <dgm:spPr/>
      <dgm:t>
        <a:bodyPr/>
        <a:lstStyle/>
        <a:p>
          <a:r>
            <a:rPr lang="en-US" dirty="0"/>
            <a:t>Import</a:t>
          </a:r>
        </a:p>
      </dgm:t>
    </dgm:pt>
    <dgm:pt modelId="{91725701-A6BB-4CAE-8A02-F0BF49967D5E}" type="parTrans" cxnId="{7EEC9C22-5B31-468C-ACAC-4F809A2DABFC}">
      <dgm:prSet/>
      <dgm:spPr/>
      <dgm:t>
        <a:bodyPr/>
        <a:lstStyle/>
        <a:p>
          <a:endParaRPr lang="en-US"/>
        </a:p>
      </dgm:t>
    </dgm:pt>
    <dgm:pt modelId="{08FF5207-1D71-4AC1-B302-68B5236694A2}" type="sibTrans" cxnId="{7EEC9C22-5B31-468C-ACAC-4F809A2DABFC}">
      <dgm:prSet/>
      <dgm:spPr/>
      <dgm:t>
        <a:bodyPr/>
        <a:lstStyle/>
        <a:p>
          <a:endParaRPr lang="en-US"/>
        </a:p>
      </dgm:t>
    </dgm:pt>
    <dgm:pt modelId="{36004A4D-F4FE-4839-927C-5471F784E15F}">
      <dgm:prSet/>
      <dgm:spPr/>
      <dgm:t>
        <a:bodyPr/>
        <a:lstStyle/>
        <a:p>
          <a:r>
            <a:rPr lang="en-US" dirty="0"/>
            <a:t>Import raw data from .CSV file </a:t>
          </a:r>
        </a:p>
      </dgm:t>
    </dgm:pt>
    <dgm:pt modelId="{0ADC334C-2FB5-47AD-8051-88810237409F}" type="parTrans" cxnId="{6D8D4EE1-BB71-472D-BE92-61E21568ADFE}">
      <dgm:prSet/>
      <dgm:spPr/>
      <dgm:t>
        <a:bodyPr/>
        <a:lstStyle/>
        <a:p>
          <a:endParaRPr lang="en-US"/>
        </a:p>
      </dgm:t>
    </dgm:pt>
    <dgm:pt modelId="{73DEF073-0E7F-4317-9A6C-D2731834DA2E}" type="sibTrans" cxnId="{6D8D4EE1-BB71-472D-BE92-61E21568ADFE}">
      <dgm:prSet/>
      <dgm:spPr/>
      <dgm:t>
        <a:bodyPr/>
        <a:lstStyle/>
        <a:p>
          <a:endParaRPr lang="en-US"/>
        </a:p>
      </dgm:t>
    </dgm:pt>
    <dgm:pt modelId="{9CE3920D-1574-4E32-9C79-E3AB3B777EDC}">
      <dgm:prSet/>
      <dgm:spPr/>
      <dgm:t>
        <a:bodyPr/>
        <a:lstStyle/>
        <a:p>
          <a:r>
            <a:rPr lang="en-US" dirty="0"/>
            <a:t>Clean</a:t>
          </a:r>
        </a:p>
      </dgm:t>
    </dgm:pt>
    <dgm:pt modelId="{C65AE8DE-09AC-4EEA-AB46-40AA757D8FD7}" type="parTrans" cxnId="{272137AF-7497-4E21-9B17-A41CF90F8961}">
      <dgm:prSet/>
      <dgm:spPr/>
      <dgm:t>
        <a:bodyPr/>
        <a:lstStyle/>
        <a:p>
          <a:endParaRPr lang="en-US"/>
        </a:p>
      </dgm:t>
    </dgm:pt>
    <dgm:pt modelId="{6A481DFA-E1AE-4535-A39A-1B7442C971CA}" type="sibTrans" cxnId="{272137AF-7497-4E21-9B17-A41CF90F8961}">
      <dgm:prSet/>
      <dgm:spPr/>
      <dgm:t>
        <a:bodyPr/>
        <a:lstStyle/>
        <a:p>
          <a:endParaRPr lang="en-US"/>
        </a:p>
      </dgm:t>
    </dgm:pt>
    <dgm:pt modelId="{BCB40727-B203-415E-A58E-5077A5EF24F6}">
      <dgm:prSet/>
      <dgm:spPr/>
      <dgm:t>
        <a:bodyPr/>
        <a:lstStyle/>
        <a:p>
          <a:r>
            <a:rPr lang="en-US" dirty="0"/>
            <a:t>Assign names and labels</a:t>
          </a:r>
        </a:p>
      </dgm:t>
    </dgm:pt>
    <dgm:pt modelId="{D95DD6DE-E11C-4297-8C94-CA775D53E56F}" type="parTrans" cxnId="{399A7E5D-B08F-4E04-B357-C86A787E64B7}">
      <dgm:prSet/>
      <dgm:spPr/>
      <dgm:t>
        <a:bodyPr/>
        <a:lstStyle/>
        <a:p>
          <a:endParaRPr lang="en-US"/>
        </a:p>
      </dgm:t>
    </dgm:pt>
    <dgm:pt modelId="{B763623E-2686-4D78-8E68-F4DBD34F8D57}" type="sibTrans" cxnId="{399A7E5D-B08F-4E04-B357-C86A787E64B7}">
      <dgm:prSet/>
      <dgm:spPr/>
      <dgm:t>
        <a:bodyPr/>
        <a:lstStyle/>
        <a:p>
          <a:endParaRPr lang="en-US"/>
        </a:p>
      </dgm:t>
    </dgm:pt>
    <dgm:pt modelId="{851FB864-C898-4A41-BC46-9030285A288B}">
      <dgm:prSet/>
      <dgm:spPr/>
      <dgm:t>
        <a:bodyPr/>
        <a:lstStyle/>
        <a:p>
          <a:r>
            <a:rPr lang="en-US" dirty="0"/>
            <a:t>Declare</a:t>
          </a:r>
        </a:p>
      </dgm:t>
    </dgm:pt>
    <dgm:pt modelId="{C73CF3E3-5AFD-4711-B820-403011E00137}" type="parTrans" cxnId="{BF91DA8B-3FDC-4C75-BA88-BB5AB90BB8E9}">
      <dgm:prSet/>
      <dgm:spPr/>
      <dgm:t>
        <a:bodyPr/>
        <a:lstStyle/>
        <a:p>
          <a:endParaRPr lang="en-US"/>
        </a:p>
      </dgm:t>
    </dgm:pt>
    <dgm:pt modelId="{F249CFC1-E173-4F83-AD7F-934FCEC30785}" type="sibTrans" cxnId="{BF91DA8B-3FDC-4C75-BA88-BB5AB90BB8E9}">
      <dgm:prSet/>
      <dgm:spPr/>
      <dgm:t>
        <a:bodyPr/>
        <a:lstStyle/>
        <a:p>
          <a:endParaRPr lang="en-US"/>
        </a:p>
      </dgm:t>
    </dgm:pt>
    <dgm:pt modelId="{29115EB3-DFDC-499D-A87F-A2906C8F9722}">
      <dgm:prSet/>
      <dgm:spPr/>
      <dgm:t>
        <a:bodyPr/>
        <a:lstStyle/>
        <a:p>
          <a:r>
            <a:rPr lang="en-US"/>
            <a:t>Declare arrays to store column-specific data</a:t>
          </a:r>
        </a:p>
      </dgm:t>
    </dgm:pt>
    <dgm:pt modelId="{43760614-5FA2-4763-9ED8-4704B4F15EB0}" type="parTrans" cxnId="{54648581-5AFD-4D4F-81EA-B4BF3CD3ACF2}">
      <dgm:prSet/>
      <dgm:spPr/>
      <dgm:t>
        <a:bodyPr/>
        <a:lstStyle/>
        <a:p>
          <a:endParaRPr lang="en-US"/>
        </a:p>
      </dgm:t>
    </dgm:pt>
    <dgm:pt modelId="{41FF7CFB-627B-4CE5-9F29-997A7BBC8C0A}" type="sibTrans" cxnId="{54648581-5AFD-4D4F-81EA-B4BF3CD3ACF2}">
      <dgm:prSet/>
      <dgm:spPr/>
      <dgm:t>
        <a:bodyPr/>
        <a:lstStyle/>
        <a:p>
          <a:endParaRPr lang="en-US"/>
        </a:p>
      </dgm:t>
    </dgm:pt>
    <dgm:pt modelId="{D8ADCA9E-B2CB-4B6E-9DF3-FC06B07D5747}">
      <dgm:prSet/>
      <dgm:spPr/>
      <dgm:t>
        <a:bodyPr/>
        <a:lstStyle/>
        <a:p>
          <a:r>
            <a:rPr lang="en-US" dirty="0"/>
            <a:t>Store</a:t>
          </a:r>
        </a:p>
      </dgm:t>
    </dgm:pt>
    <dgm:pt modelId="{C1080A24-E11E-4511-BD6E-9A78F034B33B}" type="parTrans" cxnId="{B8905272-3880-4953-A48C-D47867733C09}">
      <dgm:prSet/>
      <dgm:spPr/>
      <dgm:t>
        <a:bodyPr/>
        <a:lstStyle/>
        <a:p>
          <a:endParaRPr lang="en-US"/>
        </a:p>
      </dgm:t>
    </dgm:pt>
    <dgm:pt modelId="{CDD4C557-967E-469C-86D7-25FC288B119F}" type="sibTrans" cxnId="{B8905272-3880-4953-A48C-D47867733C09}">
      <dgm:prSet/>
      <dgm:spPr/>
      <dgm:t>
        <a:bodyPr/>
        <a:lstStyle/>
        <a:p>
          <a:endParaRPr lang="en-US"/>
        </a:p>
      </dgm:t>
    </dgm:pt>
    <dgm:pt modelId="{3EE8CFD9-03A6-45B8-B431-99BFA5239D2E}">
      <dgm:prSet/>
      <dgm:spPr/>
      <dgm:t>
        <a:bodyPr/>
        <a:lstStyle/>
        <a:p>
          <a:r>
            <a:rPr lang="en-US"/>
            <a:t>Store column-specific data in arrays</a:t>
          </a:r>
        </a:p>
      </dgm:t>
    </dgm:pt>
    <dgm:pt modelId="{9FAF71B6-8D64-4E38-B0CB-5F3612C5175A}" type="parTrans" cxnId="{37EC961E-2592-4D52-8940-C41115A49A84}">
      <dgm:prSet/>
      <dgm:spPr/>
      <dgm:t>
        <a:bodyPr/>
        <a:lstStyle/>
        <a:p>
          <a:endParaRPr lang="en-US"/>
        </a:p>
      </dgm:t>
    </dgm:pt>
    <dgm:pt modelId="{1D044458-F4FC-4F5C-88C5-513CEBAE7E70}" type="sibTrans" cxnId="{37EC961E-2592-4D52-8940-C41115A49A84}">
      <dgm:prSet/>
      <dgm:spPr/>
      <dgm:t>
        <a:bodyPr/>
        <a:lstStyle/>
        <a:p>
          <a:endParaRPr lang="en-US"/>
        </a:p>
      </dgm:t>
    </dgm:pt>
    <dgm:pt modelId="{A1EC01B3-A83D-482D-A4D8-B13855A67AE2}">
      <dgm:prSet/>
      <dgm:spPr/>
      <dgm:t>
        <a:bodyPr/>
        <a:lstStyle/>
        <a:p>
          <a:r>
            <a:rPr lang="en-US" dirty="0"/>
            <a:t>Display</a:t>
          </a:r>
        </a:p>
      </dgm:t>
    </dgm:pt>
    <dgm:pt modelId="{9AA609B7-5976-453A-9E89-BFCB2940FDE7}" type="parTrans" cxnId="{66131055-AFD3-4419-AD4E-8DFB807E94F4}">
      <dgm:prSet/>
      <dgm:spPr/>
      <dgm:t>
        <a:bodyPr/>
        <a:lstStyle/>
        <a:p>
          <a:endParaRPr lang="en-US"/>
        </a:p>
      </dgm:t>
    </dgm:pt>
    <dgm:pt modelId="{39FC48A6-2984-4EAC-AC18-189321770F6F}" type="sibTrans" cxnId="{66131055-AFD3-4419-AD4E-8DFB807E94F4}">
      <dgm:prSet/>
      <dgm:spPr/>
      <dgm:t>
        <a:bodyPr/>
        <a:lstStyle/>
        <a:p>
          <a:endParaRPr lang="en-US"/>
        </a:p>
      </dgm:t>
    </dgm:pt>
    <dgm:pt modelId="{71606A07-C9E7-49B1-82FE-F5EBB5E646B1}">
      <dgm:prSet/>
      <dgm:spPr/>
      <dgm:t>
        <a:bodyPr/>
        <a:lstStyle/>
        <a:p>
          <a:r>
            <a:rPr lang="en-US" dirty="0"/>
            <a:t>Display data for ease of viewing</a:t>
          </a:r>
        </a:p>
      </dgm:t>
    </dgm:pt>
    <dgm:pt modelId="{0A250A38-FE92-4FE0-A837-85371B659EBB}" type="parTrans" cxnId="{1FB341F5-9424-4DE6-9513-98D3F2A874DE}">
      <dgm:prSet/>
      <dgm:spPr/>
      <dgm:t>
        <a:bodyPr/>
        <a:lstStyle/>
        <a:p>
          <a:endParaRPr lang="en-US"/>
        </a:p>
      </dgm:t>
    </dgm:pt>
    <dgm:pt modelId="{273E13E5-316A-4EE5-B4F6-F7728404C488}" type="sibTrans" cxnId="{1FB341F5-9424-4DE6-9513-98D3F2A874DE}">
      <dgm:prSet/>
      <dgm:spPr/>
      <dgm:t>
        <a:bodyPr/>
        <a:lstStyle/>
        <a:p>
          <a:endParaRPr lang="en-US"/>
        </a:p>
      </dgm:t>
    </dgm:pt>
    <dgm:pt modelId="{CA1EFD7A-63F6-47F3-95F1-A804311405D3}">
      <dgm:prSet/>
      <dgm:spPr/>
      <dgm:t>
        <a:bodyPr/>
        <a:lstStyle/>
        <a:p>
          <a:r>
            <a:rPr lang="en-US" dirty="0"/>
            <a:t>Write</a:t>
          </a:r>
        </a:p>
      </dgm:t>
    </dgm:pt>
    <dgm:pt modelId="{37A868FA-EF43-4123-9835-5606E63ED453}" type="parTrans" cxnId="{85CE3F64-2A55-4635-83C6-21C19F1D1AE9}">
      <dgm:prSet/>
      <dgm:spPr/>
      <dgm:t>
        <a:bodyPr/>
        <a:lstStyle/>
        <a:p>
          <a:endParaRPr lang="en-US"/>
        </a:p>
      </dgm:t>
    </dgm:pt>
    <dgm:pt modelId="{E02B4128-F772-4BCB-9C02-211162724E0C}" type="sibTrans" cxnId="{85CE3F64-2A55-4635-83C6-21C19F1D1AE9}">
      <dgm:prSet/>
      <dgm:spPr/>
      <dgm:t>
        <a:bodyPr/>
        <a:lstStyle/>
        <a:p>
          <a:endParaRPr lang="en-US"/>
        </a:p>
      </dgm:t>
    </dgm:pt>
    <dgm:pt modelId="{57502075-79D3-4791-8721-CCAC398F85DF}">
      <dgm:prSet/>
      <dgm:spPr/>
      <dgm:t>
        <a:bodyPr/>
        <a:lstStyle/>
        <a:p>
          <a:r>
            <a:rPr lang="en-US" dirty="0"/>
            <a:t>Write cleaned data to new .csv file for DAVI</a:t>
          </a:r>
        </a:p>
      </dgm:t>
    </dgm:pt>
    <dgm:pt modelId="{D769A2A6-D7DF-4408-99D9-E166CFB22989}" type="parTrans" cxnId="{0CFB06CC-3CC1-4C1D-B139-6C784DE692F3}">
      <dgm:prSet/>
      <dgm:spPr/>
      <dgm:t>
        <a:bodyPr/>
        <a:lstStyle/>
        <a:p>
          <a:endParaRPr lang="en-US"/>
        </a:p>
      </dgm:t>
    </dgm:pt>
    <dgm:pt modelId="{C0B0512D-7603-423A-BA32-7EF075838C1E}" type="sibTrans" cxnId="{0CFB06CC-3CC1-4C1D-B139-6C784DE692F3}">
      <dgm:prSet/>
      <dgm:spPr/>
      <dgm:t>
        <a:bodyPr/>
        <a:lstStyle/>
        <a:p>
          <a:endParaRPr lang="en-US"/>
        </a:p>
      </dgm:t>
    </dgm:pt>
    <dgm:pt modelId="{BA4A7366-B2D9-4FBD-BA94-D2D8153CB343}" type="pres">
      <dgm:prSet presAssocID="{90AAD594-0700-4918-99D0-A0DA9CDE4908}" presName="Name0" presStyleCnt="0">
        <dgm:presLayoutVars>
          <dgm:chMax val="11"/>
          <dgm:chPref val="11"/>
          <dgm:dir/>
          <dgm:resizeHandles/>
        </dgm:presLayoutVars>
      </dgm:prSet>
      <dgm:spPr/>
    </dgm:pt>
    <dgm:pt modelId="{72AC18E0-5A46-4D9E-9FC8-F2B42425A61D}" type="pres">
      <dgm:prSet presAssocID="{CA1EFD7A-63F6-47F3-95F1-A804311405D3}" presName="Accent6" presStyleCnt="0"/>
      <dgm:spPr/>
    </dgm:pt>
    <dgm:pt modelId="{08024E74-4095-4D8F-AA75-BAC7086A5F84}" type="pres">
      <dgm:prSet presAssocID="{CA1EFD7A-63F6-47F3-95F1-A804311405D3}" presName="Accent" presStyleLbl="node1" presStyleIdx="0" presStyleCnt="6"/>
      <dgm:spPr/>
    </dgm:pt>
    <dgm:pt modelId="{DE670C5E-1814-48C5-B04F-6EE7DB697B2E}" type="pres">
      <dgm:prSet presAssocID="{CA1EFD7A-63F6-47F3-95F1-A804311405D3}" presName="ParentBackground6" presStyleCnt="0"/>
      <dgm:spPr/>
    </dgm:pt>
    <dgm:pt modelId="{2D9DECED-9A78-4DAD-A2CF-189A1C05FD89}" type="pres">
      <dgm:prSet presAssocID="{CA1EFD7A-63F6-47F3-95F1-A804311405D3}" presName="ParentBackground" presStyleLbl="fgAcc1" presStyleIdx="0" presStyleCnt="6"/>
      <dgm:spPr/>
    </dgm:pt>
    <dgm:pt modelId="{3F3A78B0-A55F-4782-969E-34FBE6F81765}" type="pres">
      <dgm:prSet presAssocID="{CA1EFD7A-63F6-47F3-95F1-A804311405D3}" presName="Child6" presStyleLbl="revTx" presStyleIdx="0" presStyleCnt="6">
        <dgm:presLayoutVars>
          <dgm:chMax val="0"/>
          <dgm:chPref val="0"/>
          <dgm:bulletEnabled val="1"/>
        </dgm:presLayoutVars>
      </dgm:prSet>
      <dgm:spPr/>
    </dgm:pt>
    <dgm:pt modelId="{38877FCF-4C3F-4DEB-BBF2-4431430DAFC8}" type="pres">
      <dgm:prSet presAssocID="{CA1EFD7A-63F6-47F3-95F1-A804311405D3}" presName="Parent6" presStyleLbl="revTx" presStyleIdx="0" presStyleCnt="6">
        <dgm:presLayoutVars>
          <dgm:chMax val="1"/>
          <dgm:chPref val="1"/>
          <dgm:bulletEnabled val="1"/>
        </dgm:presLayoutVars>
      </dgm:prSet>
      <dgm:spPr/>
    </dgm:pt>
    <dgm:pt modelId="{E0498495-BF8F-4435-B2F4-BD417983A036}" type="pres">
      <dgm:prSet presAssocID="{A1EC01B3-A83D-482D-A4D8-B13855A67AE2}" presName="Accent5" presStyleCnt="0"/>
      <dgm:spPr/>
    </dgm:pt>
    <dgm:pt modelId="{B3BCF4DA-E2B5-48E6-8A0E-B354C47F3E4A}" type="pres">
      <dgm:prSet presAssocID="{A1EC01B3-A83D-482D-A4D8-B13855A67AE2}" presName="Accent" presStyleLbl="node1" presStyleIdx="1" presStyleCnt="6"/>
      <dgm:spPr/>
    </dgm:pt>
    <dgm:pt modelId="{FA6872F7-ACEE-4D12-BE6A-2C7C130093A6}" type="pres">
      <dgm:prSet presAssocID="{A1EC01B3-A83D-482D-A4D8-B13855A67AE2}" presName="ParentBackground5" presStyleCnt="0"/>
      <dgm:spPr/>
    </dgm:pt>
    <dgm:pt modelId="{2361F86B-6E2D-48EF-A286-7ACB70F62E14}" type="pres">
      <dgm:prSet presAssocID="{A1EC01B3-A83D-482D-A4D8-B13855A67AE2}" presName="ParentBackground" presStyleLbl="fgAcc1" presStyleIdx="1" presStyleCnt="6"/>
      <dgm:spPr/>
    </dgm:pt>
    <dgm:pt modelId="{7A48FF40-C965-4370-8309-E9A88B51A088}" type="pres">
      <dgm:prSet presAssocID="{A1EC01B3-A83D-482D-A4D8-B13855A67AE2}" presName="Child5" presStyleLbl="revTx" presStyleIdx="1" presStyleCnt="6">
        <dgm:presLayoutVars>
          <dgm:chMax val="0"/>
          <dgm:chPref val="0"/>
          <dgm:bulletEnabled val="1"/>
        </dgm:presLayoutVars>
      </dgm:prSet>
      <dgm:spPr/>
    </dgm:pt>
    <dgm:pt modelId="{B49EB576-2369-49AD-9B62-4EACC25825C1}" type="pres">
      <dgm:prSet presAssocID="{A1EC01B3-A83D-482D-A4D8-B13855A67AE2}" presName="Parent5" presStyleLbl="revTx" presStyleIdx="1" presStyleCnt="6">
        <dgm:presLayoutVars>
          <dgm:chMax val="1"/>
          <dgm:chPref val="1"/>
          <dgm:bulletEnabled val="1"/>
        </dgm:presLayoutVars>
      </dgm:prSet>
      <dgm:spPr/>
    </dgm:pt>
    <dgm:pt modelId="{B0B7E016-1778-4EBC-BEE2-1B51303A76A5}" type="pres">
      <dgm:prSet presAssocID="{D8ADCA9E-B2CB-4B6E-9DF3-FC06B07D5747}" presName="Accent4" presStyleCnt="0"/>
      <dgm:spPr/>
    </dgm:pt>
    <dgm:pt modelId="{E960B7ED-17FA-4DBE-896A-E980FD2677AD}" type="pres">
      <dgm:prSet presAssocID="{D8ADCA9E-B2CB-4B6E-9DF3-FC06B07D5747}" presName="Accent" presStyleLbl="node1" presStyleIdx="2" presStyleCnt="6"/>
      <dgm:spPr/>
    </dgm:pt>
    <dgm:pt modelId="{1209DDAC-926A-4C3E-9260-78E7665187E5}" type="pres">
      <dgm:prSet presAssocID="{D8ADCA9E-B2CB-4B6E-9DF3-FC06B07D5747}" presName="ParentBackground4" presStyleCnt="0"/>
      <dgm:spPr/>
    </dgm:pt>
    <dgm:pt modelId="{97CA367D-3B2D-4330-AF32-22115D1D74DD}" type="pres">
      <dgm:prSet presAssocID="{D8ADCA9E-B2CB-4B6E-9DF3-FC06B07D5747}" presName="ParentBackground" presStyleLbl="fgAcc1" presStyleIdx="2" presStyleCnt="6"/>
      <dgm:spPr/>
    </dgm:pt>
    <dgm:pt modelId="{E74AC504-FEAE-428B-86D4-FBC05CF6313E}" type="pres">
      <dgm:prSet presAssocID="{D8ADCA9E-B2CB-4B6E-9DF3-FC06B07D5747}" presName="Child4" presStyleLbl="revTx" presStyleIdx="2" presStyleCnt="6">
        <dgm:presLayoutVars>
          <dgm:chMax val="0"/>
          <dgm:chPref val="0"/>
          <dgm:bulletEnabled val="1"/>
        </dgm:presLayoutVars>
      </dgm:prSet>
      <dgm:spPr/>
    </dgm:pt>
    <dgm:pt modelId="{126E39F2-51BF-4E48-A249-704AECC0B7DC}" type="pres">
      <dgm:prSet presAssocID="{D8ADCA9E-B2CB-4B6E-9DF3-FC06B07D5747}" presName="Parent4" presStyleLbl="revTx" presStyleIdx="2" presStyleCnt="6">
        <dgm:presLayoutVars>
          <dgm:chMax val="1"/>
          <dgm:chPref val="1"/>
          <dgm:bulletEnabled val="1"/>
        </dgm:presLayoutVars>
      </dgm:prSet>
      <dgm:spPr/>
    </dgm:pt>
    <dgm:pt modelId="{5DABC5CA-89B0-4C55-999B-889891C5DA6F}" type="pres">
      <dgm:prSet presAssocID="{851FB864-C898-4A41-BC46-9030285A288B}" presName="Accent3" presStyleCnt="0"/>
      <dgm:spPr/>
    </dgm:pt>
    <dgm:pt modelId="{91DBD142-EAA6-42FB-908B-1EBA5154AFEA}" type="pres">
      <dgm:prSet presAssocID="{851FB864-C898-4A41-BC46-9030285A288B}" presName="Accent" presStyleLbl="node1" presStyleIdx="3" presStyleCnt="6"/>
      <dgm:spPr/>
    </dgm:pt>
    <dgm:pt modelId="{AE2366DB-6436-447F-97B9-2782CC4F6830}" type="pres">
      <dgm:prSet presAssocID="{851FB864-C898-4A41-BC46-9030285A288B}" presName="ParentBackground3" presStyleCnt="0"/>
      <dgm:spPr/>
    </dgm:pt>
    <dgm:pt modelId="{2BBB3BB7-1839-4EAD-A544-B826812A129B}" type="pres">
      <dgm:prSet presAssocID="{851FB864-C898-4A41-BC46-9030285A288B}" presName="ParentBackground" presStyleLbl="fgAcc1" presStyleIdx="3" presStyleCnt="6"/>
      <dgm:spPr/>
    </dgm:pt>
    <dgm:pt modelId="{5C840140-214C-406B-A07E-80B9DA2B9703}" type="pres">
      <dgm:prSet presAssocID="{851FB864-C898-4A41-BC46-9030285A288B}" presName="Child3" presStyleLbl="revTx" presStyleIdx="3" presStyleCnt="6">
        <dgm:presLayoutVars>
          <dgm:chMax val="0"/>
          <dgm:chPref val="0"/>
          <dgm:bulletEnabled val="1"/>
        </dgm:presLayoutVars>
      </dgm:prSet>
      <dgm:spPr/>
    </dgm:pt>
    <dgm:pt modelId="{31118400-30E3-4C5C-BDF6-861202E78E5F}" type="pres">
      <dgm:prSet presAssocID="{851FB864-C898-4A41-BC46-9030285A288B}" presName="Parent3" presStyleLbl="revTx" presStyleIdx="3" presStyleCnt="6">
        <dgm:presLayoutVars>
          <dgm:chMax val="1"/>
          <dgm:chPref val="1"/>
          <dgm:bulletEnabled val="1"/>
        </dgm:presLayoutVars>
      </dgm:prSet>
      <dgm:spPr/>
    </dgm:pt>
    <dgm:pt modelId="{FA628C72-FC59-4EA5-9DFB-58BA0F92E1EA}" type="pres">
      <dgm:prSet presAssocID="{9CE3920D-1574-4E32-9C79-E3AB3B777EDC}" presName="Accent2" presStyleCnt="0"/>
      <dgm:spPr/>
    </dgm:pt>
    <dgm:pt modelId="{0CA6544C-A5FA-400B-A965-5A8BAD672769}" type="pres">
      <dgm:prSet presAssocID="{9CE3920D-1574-4E32-9C79-E3AB3B777EDC}" presName="Accent" presStyleLbl="node1" presStyleIdx="4" presStyleCnt="6"/>
      <dgm:spPr/>
    </dgm:pt>
    <dgm:pt modelId="{14B12D8C-3305-4CAB-91DB-18CF17EBEE44}" type="pres">
      <dgm:prSet presAssocID="{9CE3920D-1574-4E32-9C79-E3AB3B777EDC}" presName="ParentBackground2" presStyleCnt="0"/>
      <dgm:spPr/>
    </dgm:pt>
    <dgm:pt modelId="{D0FA28EE-4155-43D4-97C3-25777389DEB5}" type="pres">
      <dgm:prSet presAssocID="{9CE3920D-1574-4E32-9C79-E3AB3B777EDC}" presName="ParentBackground" presStyleLbl="fgAcc1" presStyleIdx="4" presStyleCnt="6"/>
      <dgm:spPr/>
    </dgm:pt>
    <dgm:pt modelId="{73CD4DD6-4D65-4C76-AD2C-F5DF0914C041}" type="pres">
      <dgm:prSet presAssocID="{9CE3920D-1574-4E32-9C79-E3AB3B777EDC}" presName="Child2" presStyleLbl="revTx" presStyleIdx="4" presStyleCnt="6">
        <dgm:presLayoutVars>
          <dgm:chMax val="0"/>
          <dgm:chPref val="0"/>
          <dgm:bulletEnabled val="1"/>
        </dgm:presLayoutVars>
      </dgm:prSet>
      <dgm:spPr/>
    </dgm:pt>
    <dgm:pt modelId="{3A0A44C0-A170-4F42-8CE9-96DCE8E9298F}" type="pres">
      <dgm:prSet presAssocID="{9CE3920D-1574-4E32-9C79-E3AB3B777EDC}" presName="Parent2" presStyleLbl="revTx" presStyleIdx="4" presStyleCnt="6">
        <dgm:presLayoutVars>
          <dgm:chMax val="1"/>
          <dgm:chPref val="1"/>
          <dgm:bulletEnabled val="1"/>
        </dgm:presLayoutVars>
      </dgm:prSet>
      <dgm:spPr/>
    </dgm:pt>
    <dgm:pt modelId="{D99B90C9-E229-41E0-8E45-06644308F251}" type="pres">
      <dgm:prSet presAssocID="{30536D1F-BD92-48F0-B5A2-F7D8F2FA49EB}" presName="Accent1" presStyleCnt="0"/>
      <dgm:spPr/>
    </dgm:pt>
    <dgm:pt modelId="{8BD5370A-23C0-4AA3-B1CD-6CCFBC32DE80}" type="pres">
      <dgm:prSet presAssocID="{30536D1F-BD92-48F0-B5A2-F7D8F2FA49EB}" presName="Accent" presStyleLbl="node1" presStyleIdx="5" presStyleCnt="6"/>
      <dgm:spPr/>
    </dgm:pt>
    <dgm:pt modelId="{8FC59F1A-24A7-4A3B-9822-F3D551C686F9}" type="pres">
      <dgm:prSet presAssocID="{30536D1F-BD92-48F0-B5A2-F7D8F2FA49EB}" presName="ParentBackground1" presStyleCnt="0"/>
      <dgm:spPr/>
    </dgm:pt>
    <dgm:pt modelId="{D18D0035-B6C2-44E1-9147-985505EFED81}" type="pres">
      <dgm:prSet presAssocID="{30536D1F-BD92-48F0-B5A2-F7D8F2FA49EB}" presName="ParentBackground" presStyleLbl="fgAcc1" presStyleIdx="5" presStyleCnt="6"/>
      <dgm:spPr/>
    </dgm:pt>
    <dgm:pt modelId="{5ABFDCD7-204A-4C0E-88A1-A9B9D959F6AE}" type="pres">
      <dgm:prSet presAssocID="{30536D1F-BD92-48F0-B5A2-F7D8F2FA49EB}" presName="Child1" presStyleLbl="revTx" presStyleIdx="5" presStyleCnt="6">
        <dgm:presLayoutVars>
          <dgm:chMax val="0"/>
          <dgm:chPref val="0"/>
          <dgm:bulletEnabled val="1"/>
        </dgm:presLayoutVars>
      </dgm:prSet>
      <dgm:spPr/>
    </dgm:pt>
    <dgm:pt modelId="{772B1177-D41C-4BE0-973A-07388EBDD285}" type="pres">
      <dgm:prSet presAssocID="{30536D1F-BD92-48F0-B5A2-F7D8F2FA49EB}" presName="Parent1" presStyleLbl="revTx" presStyleIdx="5" presStyleCnt="6">
        <dgm:presLayoutVars>
          <dgm:chMax val="1"/>
          <dgm:chPref val="1"/>
          <dgm:bulletEnabled val="1"/>
        </dgm:presLayoutVars>
      </dgm:prSet>
      <dgm:spPr/>
    </dgm:pt>
  </dgm:ptLst>
  <dgm:cxnLst>
    <dgm:cxn modelId="{DD5CB303-D4E3-4D9E-ADAE-6215B733CA38}" type="presOf" srcId="{71606A07-C9E7-49B1-82FE-F5EBB5E646B1}" destId="{7A48FF40-C965-4370-8309-E9A88B51A088}" srcOrd="0" destOrd="0" presId="urn:microsoft.com/office/officeart/2011/layout/CircleProcess"/>
    <dgm:cxn modelId="{7B17E20D-CA3A-451D-AD73-865FB5469807}" type="presOf" srcId="{9CE3920D-1574-4E32-9C79-E3AB3B777EDC}" destId="{D0FA28EE-4155-43D4-97C3-25777389DEB5}" srcOrd="0" destOrd="0" presId="urn:microsoft.com/office/officeart/2011/layout/CircleProcess"/>
    <dgm:cxn modelId="{37EC961E-2592-4D52-8940-C41115A49A84}" srcId="{D8ADCA9E-B2CB-4B6E-9DF3-FC06B07D5747}" destId="{3EE8CFD9-03A6-45B8-B431-99BFA5239D2E}" srcOrd="0" destOrd="0" parTransId="{9FAF71B6-8D64-4E38-B0CB-5F3612C5175A}" sibTransId="{1D044458-F4FC-4F5C-88C5-513CEBAE7E70}"/>
    <dgm:cxn modelId="{06F3F221-DFD6-49A2-A7A9-21F12CF4903C}" type="presOf" srcId="{3EE8CFD9-03A6-45B8-B431-99BFA5239D2E}" destId="{E74AC504-FEAE-428B-86D4-FBC05CF6313E}" srcOrd="0" destOrd="0" presId="urn:microsoft.com/office/officeart/2011/layout/CircleProcess"/>
    <dgm:cxn modelId="{7EEC9C22-5B31-468C-ACAC-4F809A2DABFC}" srcId="{90AAD594-0700-4918-99D0-A0DA9CDE4908}" destId="{30536D1F-BD92-48F0-B5A2-F7D8F2FA49EB}" srcOrd="0" destOrd="0" parTransId="{91725701-A6BB-4CAE-8A02-F0BF49967D5E}" sibTransId="{08FF5207-1D71-4AC1-B302-68B5236694A2}"/>
    <dgm:cxn modelId="{110B632F-8400-4ABA-B94C-031F35EEBA0C}" type="presOf" srcId="{BCB40727-B203-415E-A58E-5077A5EF24F6}" destId="{73CD4DD6-4D65-4C76-AD2C-F5DF0914C041}" srcOrd="0" destOrd="0" presId="urn:microsoft.com/office/officeart/2011/layout/CircleProcess"/>
    <dgm:cxn modelId="{33808137-7FB3-45B4-9035-45C89E7FCE26}" type="presOf" srcId="{CA1EFD7A-63F6-47F3-95F1-A804311405D3}" destId="{38877FCF-4C3F-4DEB-BBF2-4431430DAFC8}" srcOrd="1" destOrd="0" presId="urn:microsoft.com/office/officeart/2011/layout/CircleProcess"/>
    <dgm:cxn modelId="{399A7E5D-B08F-4E04-B357-C86A787E64B7}" srcId="{9CE3920D-1574-4E32-9C79-E3AB3B777EDC}" destId="{BCB40727-B203-415E-A58E-5077A5EF24F6}" srcOrd="0" destOrd="0" parTransId="{D95DD6DE-E11C-4297-8C94-CA775D53E56F}" sibTransId="{B763623E-2686-4D78-8E68-F4DBD34F8D57}"/>
    <dgm:cxn modelId="{1BAFE642-8571-4E26-9898-B1B19C322445}" type="presOf" srcId="{30536D1F-BD92-48F0-B5A2-F7D8F2FA49EB}" destId="{772B1177-D41C-4BE0-973A-07388EBDD285}" srcOrd="1" destOrd="0" presId="urn:microsoft.com/office/officeart/2011/layout/CircleProcess"/>
    <dgm:cxn modelId="{85CE3F64-2A55-4635-83C6-21C19F1D1AE9}" srcId="{90AAD594-0700-4918-99D0-A0DA9CDE4908}" destId="{CA1EFD7A-63F6-47F3-95F1-A804311405D3}" srcOrd="5" destOrd="0" parTransId="{37A868FA-EF43-4123-9835-5606E63ED453}" sibTransId="{E02B4128-F772-4BCB-9C02-211162724E0C}"/>
    <dgm:cxn modelId="{F65DD944-FDC3-44BB-9C26-5BB10795706E}" type="presOf" srcId="{36004A4D-F4FE-4839-927C-5471F784E15F}" destId="{5ABFDCD7-204A-4C0E-88A1-A9B9D959F6AE}" srcOrd="0" destOrd="0" presId="urn:microsoft.com/office/officeart/2011/layout/CircleProcess"/>
    <dgm:cxn modelId="{76602045-E3BC-44F3-A7AB-A1DA81B00628}" type="presOf" srcId="{CA1EFD7A-63F6-47F3-95F1-A804311405D3}" destId="{2D9DECED-9A78-4DAD-A2CF-189A1C05FD89}" srcOrd="0" destOrd="0" presId="urn:microsoft.com/office/officeart/2011/layout/CircleProcess"/>
    <dgm:cxn modelId="{8F8FDB45-5432-4DBE-BA70-44F7EA7C033C}" type="presOf" srcId="{D8ADCA9E-B2CB-4B6E-9DF3-FC06B07D5747}" destId="{97CA367D-3B2D-4330-AF32-22115D1D74DD}" srcOrd="0" destOrd="0" presId="urn:microsoft.com/office/officeart/2011/layout/CircleProcess"/>
    <dgm:cxn modelId="{47A7DA6C-3BD1-4B7B-AC9D-3B96E6A8EE8F}" type="presOf" srcId="{851FB864-C898-4A41-BC46-9030285A288B}" destId="{2BBB3BB7-1839-4EAD-A544-B826812A129B}" srcOrd="0" destOrd="0" presId="urn:microsoft.com/office/officeart/2011/layout/CircleProcess"/>
    <dgm:cxn modelId="{B8905272-3880-4953-A48C-D47867733C09}" srcId="{90AAD594-0700-4918-99D0-A0DA9CDE4908}" destId="{D8ADCA9E-B2CB-4B6E-9DF3-FC06B07D5747}" srcOrd="3" destOrd="0" parTransId="{C1080A24-E11E-4511-BD6E-9A78F034B33B}" sibTransId="{CDD4C557-967E-469C-86D7-25FC288B119F}"/>
    <dgm:cxn modelId="{66131055-AFD3-4419-AD4E-8DFB807E94F4}" srcId="{90AAD594-0700-4918-99D0-A0DA9CDE4908}" destId="{A1EC01B3-A83D-482D-A4D8-B13855A67AE2}" srcOrd="4" destOrd="0" parTransId="{9AA609B7-5976-453A-9E89-BFCB2940FDE7}" sibTransId="{39FC48A6-2984-4EAC-AC18-189321770F6F}"/>
    <dgm:cxn modelId="{504B3881-159C-4C62-AFD9-39350097EC5B}" type="presOf" srcId="{A1EC01B3-A83D-482D-A4D8-B13855A67AE2}" destId="{B49EB576-2369-49AD-9B62-4EACC25825C1}" srcOrd="1" destOrd="0" presId="urn:microsoft.com/office/officeart/2011/layout/CircleProcess"/>
    <dgm:cxn modelId="{54648581-5AFD-4D4F-81EA-B4BF3CD3ACF2}" srcId="{851FB864-C898-4A41-BC46-9030285A288B}" destId="{29115EB3-DFDC-499D-A87F-A2906C8F9722}" srcOrd="0" destOrd="0" parTransId="{43760614-5FA2-4763-9ED8-4704B4F15EB0}" sibTransId="{41FF7CFB-627B-4CE5-9F29-997A7BBC8C0A}"/>
    <dgm:cxn modelId="{45FA5A84-9A8D-4E92-88B7-A1F4F6C59CEA}" type="presOf" srcId="{D8ADCA9E-B2CB-4B6E-9DF3-FC06B07D5747}" destId="{126E39F2-51BF-4E48-A249-704AECC0B7DC}" srcOrd="1" destOrd="0" presId="urn:microsoft.com/office/officeart/2011/layout/CircleProcess"/>
    <dgm:cxn modelId="{BF91DA8B-3FDC-4C75-BA88-BB5AB90BB8E9}" srcId="{90AAD594-0700-4918-99D0-A0DA9CDE4908}" destId="{851FB864-C898-4A41-BC46-9030285A288B}" srcOrd="2" destOrd="0" parTransId="{C73CF3E3-5AFD-4711-B820-403011E00137}" sibTransId="{F249CFC1-E173-4F83-AD7F-934FCEC30785}"/>
    <dgm:cxn modelId="{9CFFFD90-6FAE-4B37-BF96-687C372CBC67}" type="presOf" srcId="{30536D1F-BD92-48F0-B5A2-F7D8F2FA49EB}" destId="{D18D0035-B6C2-44E1-9147-985505EFED81}" srcOrd="0" destOrd="0" presId="urn:microsoft.com/office/officeart/2011/layout/CircleProcess"/>
    <dgm:cxn modelId="{C24CB59D-FF56-4FD4-8BB6-BA5CA085AF07}" type="presOf" srcId="{57502075-79D3-4791-8721-CCAC398F85DF}" destId="{3F3A78B0-A55F-4782-969E-34FBE6F81765}" srcOrd="0" destOrd="0" presId="urn:microsoft.com/office/officeart/2011/layout/CircleProcess"/>
    <dgm:cxn modelId="{7711AFA3-CE5D-42BF-B18B-B7C1E5DFB91E}" type="presOf" srcId="{90AAD594-0700-4918-99D0-A0DA9CDE4908}" destId="{BA4A7366-B2D9-4FBD-BA94-D2D8153CB343}" srcOrd="0" destOrd="0" presId="urn:microsoft.com/office/officeart/2011/layout/CircleProcess"/>
    <dgm:cxn modelId="{272137AF-7497-4E21-9B17-A41CF90F8961}" srcId="{90AAD594-0700-4918-99D0-A0DA9CDE4908}" destId="{9CE3920D-1574-4E32-9C79-E3AB3B777EDC}" srcOrd="1" destOrd="0" parTransId="{C65AE8DE-09AC-4EEA-AB46-40AA757D8FD7}" sibTransId="{6A481DFA-E1AE-4535-A39A-1B7442C971CA}"/>
    <dgm:cxn modelId="{EB2A43AF-0947-4D1F-AADF-2B68CB8A19D4}" type="presOf" srcId="{29115EB3-DFDC-499D-A87F-A2906C8F9722}" destId="{5C840140-214C-406B-A07E-80B9DA2B9703}" srcOrd="0" destOrd="0" presId="urn:microsoft.com/office/officeart/2011/layout/CircleProcess"/>
    <dgm:cxn modelId="{8FDA8ABF-6B71-4439-A3C0-C80F3237536C}" type="presOf" srcId="{851FB864-C898-4A41-BC46-9030285A288B}" destId="{31118400-30E3-4C5C-BDF6-861202E78E5F}" srcOrd="1" destOrd="0" presId="urn:microsoft.com/office/officeart/2011/layout/CircleProcess"/>
    <dgm:cxn modelId="{0CFB06CC-3CC1-4C1D-B139-6C784DE692F3}" srcId="{CA1EFD7A-63F6-47F3-95F1-A804311405D3}" destId="{57502075-79D3-4791-8721-CCAC398F85DF}" srcOrd="0" destOrd="0" parTransId="{D769A2A6-D7DF-4408-99D9-E166CFB22989}" sibTransId="{C0B0512D-7603-423A-BA32-7EF075838C1E}"/>
    <dgm:cxn modelId="{08231CD9-F6AB-4B73-9150-DC6BC07D2F15}" type="presOf" srcId="{9CE3920D-1574-4E32-9C79-E3AB3B777EDC}" destId="{3A0A44C0-A170-4F42-8CE9-96DCE8E9298F}" srcOrd="1" destOrd="0" presId="urn:microsoft.com/office/officeart/2011/layout/CircleProcess"/>
    <dgm:cxn modelId="{C6B295DA-59AF-4F48-A335-14E429EF1DF6}" type="presOf" srcId="{A1EC01B3-A83D-482D-A4D8-B13855A67AE2}" destId="{2361F86B-6E2D-48EF-A286-7ACB70F62E14}" srcOrd="0" destOrd="0" presId="urn:microsoft.com/office/officeart/2011/layout/CircleProcess"/>
    <dgm:cxn modelId="{6D8D4EE1-BB71-472D-BE92-61E21568ADFE}" srcId="{30536D1F-BD92-48F0-B5A2-F7D8F2FA49EB}" destId="{36004A4D-F4FE-4839-927C-5471F784E15F}" srcOrd="0" destOrd="0" parTransId="{0ADC334C-2FB5-47AD-8051-88810237409F}" sibTransId="{73DEF073-0E7F-4317-9A6C-D2731834DA2E}"/>
    <dgm:cxn modelId="{1FB341F5-9424-4DE6-9513-98D3F2A874DE}" srcId="{A1EC01B3-A83D-482D-A4D8-B13855A67AE2}" destId="{71606A07-C9E7-49B1-82FE-F5EBB5E646B1}" srcOrd="0" destOrd="0" parTransId="{0A250A38-FE92-4FE0-A837-85371B659EBB}" sibTransId="{273E13E5-316A-4EE5-B4F6-F7728404C488}"/>
    <dgm:cxn modelId="{BA740304-66FA-4B71-98C7-10901743EDD6}" type="presParOf" srcId="{BA4A7366-B2D9-4FBD-BA94-D2D8153CB343}" destId="{72AC18E0-5A46-4D9E-9FC8-F2B42425A61D}" srcOrd="0" destOrd="0" presId="urn:microsoft.com/office/officeart/2011/layout/CircleProcess"/>
    <dgm:cxn modelId="{45DF1370-C2F2-4E7C-AE62-77925DED782C}" type="presParOf" srcId="{72AC18E0-5A46-4D9E-9FC8-F2B42425A61D}" destId="{08024E74-4095-4D8F-AA75-BAC7086A5F84}" srcOrd="0" destOrd="0" presId="urn:microsoft.com/office/officeart/2011/layout/CircleProcess"/>
    <dgm:cxn modelId="{A7E4B539-AD67-4164-9840-2A06F286CEA5}" type="presParOf" srcId="{BA4A7366-B2D9-4FBD-BA94-D2D8153CB343}" destId="{DE670C5E-1814-48C5-B04F-6EE7DB697B2E}" srcOrd="1" destOrd="0" presId="urn:microsoft.com/office/officeart/2011/layout/CircleProcess"/>
    <dgm:cxn modelId="{C6F57511-8106-4106-A55C-EEBAE9D55FD3}" type="presParOf" srcId="{DE670C5E-1814-48C5-B04F-6EE7DB697B2E}" destId="{2D9DECED-9A78-4DAD-A2CF-189A1C05FD89}" srcOrd="0" destOrd="0" presId="urn:microsoft.com/office/officeart/2011/layout/CircleProcess"/>
    <dgm:cxn modelId="{EECC6787-7771-4D1C-BBD6-C06A73DF6026}" type="presParOf" srcId="{BA4A7366-B2D9-4FBD-BA94-D2D8153CB343}" destId="{3F3A78B0-A55F-4782-969E-34FBE6F81765}" srcOrd="2" destOrd="0" presId="urn:microsoft.com/office/officeart/2011/layout/CircleProcess"/>
    <dgm:cxn modelId="{ECB8AAE0-3F23-40B0-84A8-58832D9D9A9E}" type="presParOf" srcId="{BA4A7366-B2D9-4FBD-BA94-D2D8153CB343}" destId="{38877FCF-4C3F-4DEB-BBF2-4431430DAFC8}" srcOrd="3" destOrd="0" presId="urn:microsoft.com/office/officeart/2011/layout/CircleProcess"/>
    <dgm:cxn modelId="{1821A1DC-F67E-47AA-8F94-5A2E97947129}" type="presParOf" srcId="{BA4A7366-B2D9-4FBD-BA94-D2D8153CB343}" destId="{E0498495-BF8F-4435-B2F4-BD417983A036}" srcOrd="4" destOrd="0" presId="urn:microsoft.com/office/officeart/2011/layout/CircleProcess"/>
    <dgm:cxn modelId="{19305729-2F0F-4991-93D8-AA1DD46B15B2}" type="presParOf" srcId="{E0498495-BF8F-4435-B2F4-BD417983A036}" destId="{B3BCF4DA-E2B5-48E6-8A0E-B354C47F3E4A}" srcOrd="0" destOrd="0" presId="urn:microsoft.com/office/officeart/2011/layout/CircleProcess"/>
    <dgm:cxn modelId="{DD68D8FC-A900-4E19-9004-6770FA3077C3}" type="presParOf" srcId="{BA4A7366-B2D9-4FBD-BA94-D2D8153CB343}" destId="{FA6872F7-ACEE-4D12-BE6A-2C7C130093A6}" srcOrd="5" destOrd="0" presId="urn:microsoft.com/office/officeart/2011/layout/CircleProcess"/>
    <dgm:cxn modelId="{037AFB4E-4619-4CA7-9E4F-CEC8A3124197}" type="presParOf" srcId="{FA6872F7-ACEE-4D12-BE6A-2C7C130093A6}" destId="{2361F86B-6E2D-48EF-A286-7ACB70F62E14}" srcOrd="0" destOrd="0" presId="urn:microsoft.com/office/officeart/2011/layout/CircleProcess"/>
    <dgm:cxn modelId="{5C53F386-C2DB-4176-9AB2-2965ACF978D4}" type="presParOf" srcId="{BA4A7366-B2D9-4FBD-BA94-D2D8153CB343}" destId="{7A48FF40-C965-4370-8309-E9A88B51A088}" srcOrd="6" destOrd="0" presId="urn:microsoft.com/office/officeart/2011/layout/CircleProcess"/>
    <dgm:cxn modelId="{27E97664-F547-4ED3-AB9D-BF780843DA0E}" type="presParOf" srcId="{BA4A7366-B2D9-4FBD-BA94-D2D8153CB343}" destId="{B49EB576-2369-49AD-9B62-4EACC25825C1}" srcOrd="7" destOrd="0" presId="urn:microsoft.com/office/officeart/2011/layout/CircleProcess"/>
    <dgm:cxn modelId="{4BDEBCD8-CFE6-4B70-88BF-AD9B7F905C5B}" type="presParOf" srcId="{BA4A7366-B2D9-4FBD-BA94-D2D8153CB343}" destId="{B0B7E016-1778-4EBC-BEE2-1B51303A76A5}" srcOrd="8" destOrd="0" presId="urn:microsoft.com/office/officeart/2011/layout/CircleProcess"/>
    <dgm:cxn modelId="{C871F6B1-9823-4723-A7B8-F060DC5C840E}" type="presParOf" srcId="{B0B7E016-1778-4EBC-BEE2-1B51303A76A5}" destId="{E960B7ED-17FA-4DBE-896A-E980FD2677AD}" srcOrd="0" destOrd="0" presId="urn:microsoft.com/office/officeart/2011/layout/CircleProcess"/>
    <dgm:cxn modelId="{7685D2EC-243F-4F28-8C43-F206FA91C3E2}" type="presParOf" srcId="{BA4A7366-B2D9-4FBD-BA94-D2D8153CB343}" destId="{1209DDAC-926A-4C3E-9260-78E7665187E5}" srcOrd="9" destOrd="0" presId="urn:microsoft.com/office/officeart/2011/layout/CircleProcess"/>
    <dgm:cxn modelId="{2BCF9C0D-9E5E-43E7-B12F-29E50EA7B093}" type="presParOf" srcId="{1209DDAC-926A-4C3E-9260-78E7665187E5}" destId="{97CA367D-3B2D-4330-AF32-22115D1D74DD}" srcOrd="0" destOrd="0" presId="urn:microsoft.com/office/officeart/2011/layout/CircleProcess"/>
    <dgm:cxn modelId="{A5910021-6B9E-49D7-B13F-4512D3442502}" type="presParOf" srcId="{BA4A7366-B2D9-4FBD-BA94-D2D8153CB343}" destId="{E74AC504-FEAE-428B-86D4-FBC05CF6313E}" srcOrd="10" destOrd="0" presId="urn:microsoft.com/office/officeart/2011/layout/CircleProcess"/>
    <dgm:cxn modelId="{88C6EB65-70F0-45AC-9B48-9EE196AF916B}" type="presParOf" srcId="{BA4A7366-B2D9-4FBD-BA94-D2D8153CB343}" destId="{126E39F2-51BF-4E48-A249-704AECC0B7DC}" srcOrd="11" destOrd="0" presId="urn:microsoft.com/office/officeart/2011/layout/CircleProcess"/>
    <dgm:cxn modelId="{0D6104FA-400A-4D00-A8FB-E816510EC8BE}" type="presParOf" srcId="{BA4A7366-B2D9-4FBD-BA94-D2D8153CB343}" destId="{5DABC5CA-89B0-4C55-999B-889891C5DA6F}" srcOrd="12" destOrd="0" presId="urn:microsoft.com/office/officeart/2011/layout/CircleProcess"/>
    <dgm:cxn modelId="{74FAF8A1-10D1-4BFA-A35F-C01A50B11DCA}" type="presParOf" srcId="{5DABC5CA-89B0-4C55-999B-889891C5DA6F}" destId="{91DBD142-EAA6-42FB-908B-1EBA5154AFEA}" srcOrd="0" destOrd="0" presId="urn:microsoft.com/office/officeart/2011/layout/CircleProcess"/>
    <dgm:cxn modelId="{8C4198DA-4D66-4458-9217-0A7568EA304E}" type="presParOf" srcId="{BA4A7366-B2D9-4FBD-BA94-D2D8153CB343}" destId="{AE2366DB-6436-447F-97B9-2782CC4F6830}" srcOrd="13" destOrd="0" presId="urn:microsoft.com/office/officeart/2011/layout/CircleProcess"/>
    <dgm:cxn modelId="{8D61527A-3B38-4834-A930-30BA362C8EE1}" type="presParOf" srcId="{AE2366DB-6436-447F-97B9-2782CC4F6830}" destId="{2BBB3BB7-1839-4EAD-A544-B826812A129B}" srcOrd="0" destOrd="0" presId="urn:microsoft.com/office/officeart/2011/layout/CircleProcess"/>
    <dgm:cxn modelId="{AF9F7075-612A-44FF-B4D5-A40A33274D40}" type="presParOf" srcId="{BA4A7366-B2D9-4FBD-BA94-D2D8153CB343}" destId="{5C840140-214C-406B-A07E-80B9DA2B9703}" srcOrd="14" destOrd="0" presId="urn:microsoft.com/office/officeart/2011/layout/CircleProcess"/>
    <dgm:cxn modelId="{C0A7806E-56B0-4A56-98E4-395E310F49BD}" type="presParOf" srcId="{BA4A7366-B2D9-4FBD-BA94-D2D8153CB343}" destId="{31118400-30E3-4C5C-BDF6-861202E78E5F}" srcOrd="15" destOrd="0" presId="urn:microsoft.com/office/officeart/2011/layout/CircleProcess"/>
    <dgm:cxn modelId="{9DCA514B-AFEF-48C9-B069-FBC49A87D575}" type="presParOf" srcId="{BA4A7366-B2D9-4FBD-BA94-D2D8153CB343}" destId="{FA628C72-FC59-4EA5-9DFB-58BA0F92E1EA}" srcOrd="16" destOrd="0" presId="urn:microsoft.com/office/officeart/2011/layout/CircleProcess"/>
    <dgm:cxn modelId="{5C3C4A22-370C-4BF0-B27C-F4F5FA32CA54}" type="presParOf" srcId="{FA628C72-FC59-4EA5-9DFB-58BA0F92E1EA}" destId="{0CA6544C-A5FA-400B-A965-5A8BAD672769}" srcOrd="0" destOrd="0" presId="urn:microsoft.com/office/officeart/2011/layout/CircleProcess"/>
    <dgm:cxn modelId="{D42ED6FE-B235-41F8-AC9B-CC12F8B28305}" type="presParOf" srcId="{BA4A7366-B2D9-4FBD-BA94-D2D8153CB343}" destId="{14B12D8C-3305-4CAB-91DB-18CF17EBEE44}" srcOrd="17" destOrd="0" presId="urn:microsoft.com/office/officeart/2011/layout/CircleProcess"/>
    <dgm:cxn modelId="{29C83A8E-63EB-401B-AEAE-D598B29D3C27}" type="presParOf" srcId="{14B12D8C-3305-4CAB-91DB-18CF17EBEE44}" destId="{D0FA28EE-4155-43D4-97C3-25777389DEB5}" srcOrd="0" destOrd="0" presId="urn:microsoft.com/office/officeart/2011/layout/CircleProcess"/>
    <dgm:cxn modelId="{3B13088F-4B35-499F-9501-72F9E56B672B}" type="presParOf" srcId="{BA4A7366-B2D9-4FBD-BA94-D2D8153CB343}" destId="{73CD4DD6-4D65-4C76-AD2C-F5DF0914C041}" srcOrd="18" destOrd="0" presId="urn:microsoft.com/office/officeart/2011/layout/CircleProcess"/>
    <dgm:cxn modelId="{E8D992DB-6906-47C4-AFE2-9FBFAC314812}" type="presParOf" srcId="{BA4A7366-B2D9-4FBD-BA94-D2D8153CB343}" destId="{3A0A44C0-A170-4F42-8CE9-96DCE8E9298F}" srcOrd="19" destOrd="0" presId="urn:microsoft.com/office/officeart/2011/layout/CircleProcess"/>
    <dgm:cxn modelId="{C451070E-DDA4-4E99-99F4-24C0F22A8B73}" type="presParOf" srcId="{BA4A7366-B2D9-4FBD-BA94-D2D8153CB343}" destId="{D99B90C9-E229-41E0-8E45-06644308F251}" srcOrd="20" destOrd="0" presId="urn:microsoft.com/office/officeart/2011/layout/CircleProcess"/>
    <dgm:cxn modelId="{49E4E101-D49D-4D8E-B987-6D46D90F7DDF}" type="presParOf" srcId="{D99B90C9-E229-41E0-8E45-06644308F251}" destId="{8BD5370A-23C0-4AA3-B1CD-6CCFBC32DE80}" srcOrd="0" destOrd="0" presId="urn:microsoft.com/office/officeart/2011/layout/CircleProcess"/>
    <dgm:cxn modelId="{37B4D6FA-9B57-4794-96CE-2C4FDB301325}" type="presParOf" srcId="{BA4A7366-B2D9-4FBD-BA94-D2D8153CB343}" destId="{8FC59F1A-24A7-4A3B-9822-F3D551C686F9}" srcOrd="21" destOrd="0" presId="urn:microsoft.com/office/officeart/2011/layout/CircleProcess"/>
    <dgm:cxn modelId="{B37855C6-C915-4A23-8101-66276760C14E}" type="presParOf" srcId="{8FC59F1A-24A7-4A3B-9822-F3D551C686F9}" destId="{D18D0035-B6C2-44E1-9147-985505EFED81}" srcOrd="0" destOrd="0" presId="urn:microsoft.com/office/officeart/2011/layout/CircleProcess"/>
    <dgm:cxn modelId="{5D821850-BEF2-4D96-BA8B-89D3A16323D5}" type="presParOf" srcId="{BA4A7366-B2D9-4FBD-BA94-D2D8153CB343}" destId="{5ABFDCD7-204A-4C0E-88A1-A9B9D959F6AE}" srcOrd="22" destOrd="0" presId="urn:microsoft.com/office/officeart/2011/layout/CircleProcess"/>
    <dgm:cxn modelId="{0DBD7010-EE71-47DB-86C3-D9CF5A50C883}" type="presParOf" srcId="{BA4A7366-B2D9-4FBD-BA94-D2D8153CB343}" destId="{772B1177-D41C-4BE0-973A-07388EBDD285}" srcOrd="23"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718283-507A-46CA-9BEC-9BFF3BAE5BDA}">
      <dsp:nvSpPr>
        <dsp:cNvPr id="0" name=""/>
        <dsp:cNvSpPr/>
      </dsp:nvSpPr>
      <dsp:spPr>
        <a:xfrm>
          <a:off x="-6720704" y="-1027699"/>
          <a:ext cx="7998998" cy="7998998"/>
        </a:xfrm>
        <a:prstGeom prst="blockArc">
          <a:avLst>
            <a:gd name="adj1" fmla="val 18900000"/>
            <a:gd name="adj2" fmla="val 2700000"/>
            <a:gd name="adj3" fmla="val 27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3AD746-7FE7-432B-9817-63B7C8B93E86}">
      <dsp:nvSpPr>
        <dsp:cNvPr id="0" name=""/>
        <dsp:cNvSpPr/>
      </dsp:nvSpPr>
      <dsp:spPr>
        <a:xfrm>
          <a:off x="475785" y="312989"/>
          <a:ext cx="6916732" cy="625742"/>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are the most popular brand of cars sold and their respective models? How much do I have to pay for COE?</a:t>
          </a:r>
        </a:p>
      </dsp:txBody>
      <dsp:txXfrm>
        <a:off x="475785" y="312989"/>
        <a:ext cx="6916732" cy="625742"/>
      </dsp:txXfrm>
    </dsp:sp>
    <dsp:sp modelId="{D392B554-427A-4DF4-9D54-FF86A133FB92}">
      <dsp:nvSpPr>
        <dsp:cNvPr id="0" name=""/>
        <dsp:cNvSpPr/>
      </dsp:nvSpPr>
      <dsp:spPr>
        <a:xfrm>
          <a:off x="84696" y="234772"/>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E64C8F5-DF34-473E-8565-A18AA8440C19}">
      <dsp:nvSpPr>
        <dsp:cNvPr id="0" name=""/>
        <dsp:cNvSpPr/>
      </dsp:nvSpPr>
      <dsp:spPr>
        <a:xfrm>
          <a:off x="990500" y="1251484"/>
          <a:ext cx="6402016" cy="625742"/>
        </a:xfrm>
        <a:prstGeom prst="rect">
          <a:avLst/>
        </a:prstGeom>
        <a:gradFill rotWithShape="0">
          <a:gsLst>
            <a:gs pos="0">
              <a:schemeClr val="accent2">
                <a:hueOff val="-299001"/>
                <a:satOff val="-84"/>
                <a:lumOff val="1412"/>
                <a:alphaOff val="0"/>
                <a:lumMod val="110000"/>
                <a:satMod val="105000"/>
                <a:tint val="67000"/>
              </a:schemeClr>
            </a:gs>
            <a:gs pos="50000">
              <a:schemeClr val="accent2">
                <a:hueOff val="-299001"/>
                <a:satOff val="-84"/>
                <a:lumOff val="1412"/>
                <a:alphaOff val="0"/>
                <a:lumMod val="105000"/>
                <a:satMod val="103000"/>
                <a:tint val="73000"/>
              </a:schemeClr>
            </a:gs>
            <a:gs pos="100000">
              <a:schemeClr val="accent2">
                <a:hueOff val="-299001"/>
                <a:satOff val="-84"/>
                <a:lumOff val="141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road facilities am I provided with as a car buyer?</a:t>
          </a:r>
        </a:p>
      </dsp:txBody>
      <dsp:txXfrm>
        <a:off x="990500" y="1251484"/>
        <a:ext cx="6402016" cy="625742"/>
      </dsp:txXfrm>
    </dsp:sp>
    <dsp:sp modelId="{DB50C855-0AA0-4A07-8623-F3F1E344317A}">
      <dsp:nvSpPr>
        <dsp:cNvPr id="0" name=""/>
        <dsp:cNvSpPr/>
      </dsp:nvSpPr>
      <dsp:spPr>
        <a:xfrm>
          <a:off x="599412" y="1173266"/>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299001"/>
              <a:satOff val="-84"/>
              <a:lumOff val="1412"/>
              <a:alphaOff val="0"/>
            </a:schemeClr>
          </a:solidFill>
          <a:prstDash val="solid"/>
          <a:miter lim="800000"/>
        </a:ln>
        <a:effectLst/>
      </dsp:spPr>
      <dsp:style>
        <a:lnRef idx="1">
          <a:scrgbClr r="0" g="0" b="0"/>
        </a:lnRef>
        <a:fillRef idx="2">
          <a:scrgbClr r="0" g="0" b="0"/>
        </a:fillRef>
        <a:effectRef idx="0">
          <a:scrgbClr r="0" g="0" b="0"/>
        </a:effectRef>
        <a:fontRef idx="minor"/>
      </dsp:style>
    </dsp:sp>
    <dsp:sp modelId="{BD4FD268-6FC5-4801-B034-DCE76B52EE0E}">
      <dsp:nvSpPr>
        <dsp:cNvPr id="0" name=""/>
        <dsp:cNvSpPr/>
      </dsp:nvSpPr>
      <dsp:spPr>
        <a:xfrm>
          <a:off x="1225867" y="2189978"/>
          <a:ext cx="6166650" cy="625742"/>
        </a:xfrm>
        <a:prstGeom prst="rect">
          <a:avLst/>
        </a:prstGeom>
        <a:gradFill rotWithShape="0">
          <a:gsLst>
            <a:gs pos="0">
              <a:schemeClr val="accent2">
                <a:hueOff val="-598002"/>
                <a:satOff val="-167"/>
                <a:lumOff val="2823"/>
                <a:alphaOff val="0"/>
                <a:lumMod val="110000"/>
                <a:satMod val="105000"/>
                <a:tint val="67000"/>
              </a:schemeClr>
            </a:gs>
            <a:gs pos="50000">
              <a:schemeClr val="accent2">
                <a:hueOff val="-598002"/>
                <a:satOff val="-167"/>
                <a:lumOff val="2823"/>
                <a:alphaOff val="0"/>
                <a:lumMod val="105000"/>
                <a:satMod val="103000"/>
                <a:tint val="73000"/>
              </a:schemeClr>
            </a:gs>
            <a:gs pos="100000">
              <a:schemeClr val="accent2">
                <a:hueOff val="-598002"/>
                <a:satOff val="-167"/>
                <a:lumOff val="28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How much are average fuel prices?</a:t>
          </a:r>
        </a:p>
      </dsp:txBody>
      <dsp:txXfrm>
        <a:off x="1225867" y="2189978"/>
        <a:ext cx="6166650" cy="625742"/>
      </dsp:txXfrm>
    </dsp:sp>
    <dsp:sp modelId="{2E118209-8801-4C21-980E-54A8BCCF0E9A}">
      <dsp:nvSpPr>
        <dsp:cNvPr id="0" name=""/>
        <dsp:cNvSpPr/>
      </dsp:nvSpPr>
      <dsp:spPr>
        <a:xfrm>
          <a:off x="834778" y="2111761"/>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598002"/>
              <a:satOff val="-167"/>
              <a:lumOff val="2823"/>
              <a:alphaOff val="0"/>
            </a:schemeClr>
          </a:solidFill>
          <a:prstDash val="solid"/>
          <a:miter lim="800000"/>
        </a:ln>
        <a:effectLst/>
      </dsp:spPr>
      <dsp:style>
        <a:lnRef idx="1">
          <a:scrgbClr r="0" g="0" b="0"/>
        </a:lnRef>
        <a:fillRef idx="2">
          <a:scrgbClr r="0" g="0" b="0"/>
        </a:fillRef>
        <a:effectRef idx="0">
          <a:scrgbClr r="0" g="0" b="0"/>
        </a:effectRef>
        <a:fontRef idx="minor"/>
      </dsp:style>
    </dsp:sp>
    <dsp:sp modelId="{4FAA2C36-F20D-419C-AFB6-420FE4A8265B}">
      <dsp:nvSpPr>
        <dsp:cNvPr id="0" name=""/>
        <dsp:cNvSpPr/>
      </dsp:nvSpPr>
      <dsp:spPr>
        <a:xfrm>
          <a:off x="1225867" y="3127878"/>
          <a:ext cx="6166650" cy="625742"/>
        </a:xfrm>
        <a:prstGeom prst="rect">
          <a:avLst/>
        </a:prstGeom>
        <a:gradFill rotWithShape="0">
          <a:gsLst>
            <a:gs pos="0">
              <a:schemeClr val="accent2">
                <a:hueOff val="-897003"/>
                <a:satOff val="-251"/>
                <a:lumOff val="4235"/>
                <a:alphaOff val="0"/>
                <a:lumMod val="110000"/>
                <a:satMod val="105000"/>
                <a:tint val="67000"/>
              </a:schemeClr>
            </a:gs>
            <a:gs pos="50000">
              <a:schemeClr val="accent2">
                <a:hueOff val="-897003"/>
                <a:satOff val="-251"/>
                <a:lumOff val="4235"/>
                <a:alphaOff val="0"/>
                <a:lumMod val="105000"/>
                <a:satMod val="103000"/>
                <a:tint val="73000"/>
              </a:schemeClr>
            </a:gs>
            <a:gs pos="100000">
              <a:schemeClr val="accent2">
                <a:hueOff val="-897003"/>
                <a:satOff val="-251"/>
                <a:lumOff val="423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How congested is Singapore? How many cars are on the road and how fast can I drive?</a:t>
          </a:r>
        </a:p>
      </dsp:txBody>
      <dsp:txXfrm>
        <a:off x="1225867" y="3127878"/>
        <a:ext cx="6166650" cy="625742"/>
      </dsp:txXfrm>
    </dsp:sp>
    <dsp:sp modelId="{1565A3CE-E8E1-4922-8518-2E4B28F96C78}">
      <dsp:nvSpPr>
        <dsp:cNvPr id="0" name=""/>
        <dsp:cNvSpPr/>
      </dsp:nvSpPr>
      <dsp:spPr>
        <a:xfrm>
          <a:off x="834778" y="3049661"/>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897003"/>
              <a:satOff val="-251"/>
              <a:lumOff val="4235"/>
              <a:alphaOff val="0"/>
            </a:schemeClr>
          </a:solidFill>
          <a:prstDash val="solid"/>
          <a:miter lim="800000"/>
        </a:ln>
        <a:effectLst/>
      </dsp:spPr>
      <dsp:style>
        <a:lnRef idx="1">
          <a:scrgbClr r="0" g="0" b="0"/>
        </a:lnRef>
        <a:fillRef idx="2">
          <a:scrgbClr r="0" g="0" b="0"/>
        </a:fillRef>
        <a:effectRef idx="0">
          <a:scrgbClr r="0" g="0" b="0"/>
        </a:effectRef>
        <a:fontRef idx="minor"/>
      </dsp:style>
    </dsp:sp>
    <dsp:sp modelId="{2AC67954-3180-40F2-B694-159EEEF7767A}">
      <dsp:nvSpPr>
        <dsp:cNvPr id="0" name=""/>
        <dsp:cNvSpPr/>
      </dsp:nvSpPr>
      <dsp:spPr>
        <a:xfrm>
          <a:off x="990500" y="4066373"/>
          <a:ext cx="6402016" cy="625742"/>
        </a:xfrm>
        <a:prstGeom prst="rect">
          <a:avLst/>
        </a:prstGeom>
        <a:gradFill rotWithShape="0">
          <a:gsLst>
            <a:gs pos="0">
              <a:schemeClr val="accent2">
                <a:hueOff val="-1196004"/>
                <a:satOff val="-334"/>
                <a:lumOff val="5646"/>
                <a:alphaOff val="0"/>
                <a:lumMod val="110000"/>
                <a:satMod val="105000"/>
                <a:tint val="67000"/>
              </a:schemeClr>
            </a:gs>
            <a:gs pos="50000">
              <a:schemeClr val="accent2">
                <a:hueOff val="-1196004"/>
                <a:satOff val="-334"/>
                <a:lumOff val="5646"/>
                <a:alphaOff val="0"/>
                <a:lumMod val="105000"/>
                <a:satMod val="103000"/>
                <a:tint val="73000"/>
              </a:schemeClr>
            </a:gs>
            <a:gs pos="100000">
              <a:schemeClr val="accent2">
                <a:hueOff val="-1196004"/>
                <a:satOff val="-334"/>
                <a:lumOff val="56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What are the most common accidents? If I get into an accident, what are the average vehicle insurance prices</a:t>
          </a:r>
        </a:p>
      </dsp:txBody>
      <dsp:txXfrm>
        <a:off x="990500" y="4066373"/>
        <a:ext cx="6402016" cy="625742"/>
      </dsp:txXfrm>
    </dsp:sp>
    <dsp:sp modelId="{84635868-C944-4658-B258-18FC41E486D7}">
      <dsp:nvSpPr>
        <dsp:cNvPr id="0" name=""/>
        <dsp:cNvSpPr/>
      </dsp:nvSpPr>
      <dsp:spPr>
        <a:xfrm>
          <a:off x="599412" y="3988155"/>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196004"/>
              <a:satOff val="-334"/>
              <a:lumOff val="5646"/>
              <a:alphaOff val="0"/>
            </a:schemeClr>
          </a:solidFill>
          <a:prstDash val="solid"/>
          <a:miter lim="800000"/>
        </a:ln>
        <a:effectLst/>
      </dsp:spPr>
      <dsp:style>
        <a:lnRef idx="1">
          <a:scrgbClr r="0" g="0" b="0"/>
        </a:lnRef>
        <a:fillRef idx="2">
          <a:scrgbClr r="0" g="0" b="0"/>
        </a:fillRef>
        <a:effectRef idx="0">
          <a:scrgbClr r="0" g="0" b="0"/>
        </a:effectRef>
        <a:fontRef idx="minor"/>
      </dsp:style>
    </dsp:sp>
    <dsp:sp modelId="{4B17F767-9392-466B-8D2D-DC93073ABE77}">
      <dsp:nvSpPr>
        <dsp:cNvPr id="0" name=""/>
        <dsp:cNvSpPr/>
      </dsp:nvSpPr>
      <dsp:spPr>
        <a:xfrm>
          <a:off x="475785" y="5004867"/>
          <a:ext cx="6916732" cy="625742"/>
        </a:xfrm>
        <a:prstGeom prst="rect">
          <a:avLst/>
        </a:prstGeom>
        <a:gradFill rotWithShape="0">
          <a:gsLst>
            <a:gs pos="0">
              <a:schemeClr val="accent2">
                <a:hueOff val="-1495005"/>
                <a:satOff val="-418"/>
                <a:lumOff val="7058"/>
                <a:alphaOff val="0"/>
                <a:lumMod val="110000"/>
                <a:satMod val="105000"/>
                <a:tint val="67000"/>
              </a:schemeClr>
            </a:gs>
            <a:gs pos="50000">
              <a:schemeClr val="accent2">
                <a:hueOff val="-1495005"/>
                <a:satOff val="-418"/>
                <a:lumOff val="7058"/>
                <a:alphaOff val="0"/>
                <a:lumMod val="105000"/>
                <a:satMod val="103000"/>
                <a:tint val="73000"/>
              </a:schemeClr>
            </a:gs>
            <a:gs pos="100000">
              <a:schemeClr val="accent2">
                <a:hueOff val="-1495005"/>
                <a:satOff val="-418"/>
                <a:lumOff val="70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6683"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2">
                  <a:lumMod val="25000"/>
                </a:schemeClr>
              </a:solidFill>
            </a:rPr>
            <a:t>After I’m done driving, where do I park my car?</a:t>
          </a:r>
        </a:p>
      </dsp:txBody>
      <dsp:txXfrm>
        <a:off x="475785" y="5004867"/>
        <a:ext cx="6916732" cy="625742"/>
      </dsp:txXfrm>
    </dsp:sp>
    <dsp:sp modelId="{E0952450-212D-4A57-BF70-CC6558218B04}">
      <dsp:nvSpPr>
        <dsp:cNvPr id="0" name=""/>
        <dsp:cNvSpPr/>
      </dsp:nvSpPr>
      <dsp:spPr>
        <a:xfrm>
          <a:off x="84696" y="4926650"/>
          <a:ext cx="782177" cy="7821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1495005"/>
              <a:satOff val="-418"/>
              <a:lumOff val="7058"/>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24E74-4095-4D8F-AA75-BAC7086A5F84}">
      <dsp:nvSpPr>
        <dsp:cNvPr id="0" name=""/>
        <dsp:cNvSpPr/>
      </dsp:nvSpPr>
      <dsp:spPr>
        <a:xfrm>
          <a:off x="5874478" y="238481"/>
          <a:ext cx="1037202" cy="10370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DECED-9A78-4DAD-A2CF-189A1C05FD89}">
      <dsp:nvSpPr>
        <dsp:cNvPr id="0" name=""/>
        <dsp:cNvSpPr/>
      </dsp:nvSpPr>
      <dsp:spPr>
        <a:xfrm>
          <a:off x="5909403"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Write</a:t>
          </a:r>
        </a:p>
      </dsp:txBody>
      <dsp:txXfrm>
        <a:off x="6047784" y="411345"/>
        <a:ext cx="691249" cy="691276"/>
      </dsp:txXfrm>
    </dsp:sp>
    <dsp:sp modelId="{3F3A78B0-A55F-4782-969E-34FBE6F81765}">
      <dsp:nvSpPr>
        <dsp:cNvPr id="0" name=""/>
        <dsp:cNvSpPr/>
      </dsp:nvSpPr>
      <dsp:spPr>
        <a:xfrm>
          <a:off x="5909403"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Write cleaned data to new .csv file for DAVI</a:t>
          </a:r>
        </a:p>
      </dsp:txBody>
      <dsp:txXfrm>
        <a:off x="5909403" y="1294593"/>
        <a:ext cx="968012" cy="568451"/>
      </dsp:txXfrm>
    </dsp:sp>
    <dsp:sp modelId="{B3BCF4DA-E2B5-48E6-8A0E-B354C47F3E4A}">
      <dsp:nvSpPr>
        <dsp:cNvPr id="0" name=""/>
        <dsp:cNvSpPr/>
      </dsp:nvSpPr>
      <dsp:spPr>
        <a:xfrm rot="2700000">
          <a:off x="4803082"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61F86B-6E2D-48EF-A286-7ACB70F62E14}">
      <dsp:nvSpPr>
        <dsp:cNvPr id="0" name=""/>
        <dsp:cNvSpPr/>
      </dsp:nvSpPr>
      <dsp:spPr>
        <a:xfrm>
          <a:off x="4837934"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4976315" y="411345"/>
        <a:ext cx="691249" cy="691276"/>
      </dsp:txXfrm>
    </dsp:sp>
    <dsp:sp modelId="{7A48FF40-C965-4370-8309-E9A88B51A088}">
      <dsp:nvSpPr>
        <dsp:cNvPr id="0" name=""/>
        <dsp:cNvSpPr/>
      </dsp:nvSpPr>
      <dsp:spPr>
        <a:xfrm>
          <a:off x="4837934"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data for ease of viewing</a:t>
          </a:r>
        </a:p>
      </dsp:txBody>
      <dsp:txXfrm>
        <a:off x="4837934" y="1294593"/>
        <a:ext cx="968012" cy="568451"/>
      </dsp:txXfrm>
    </dsp:sp>
    <dsp:sp modelId="{E960B7ED-17FA-4DBE-896A-E980FD2677AD}">
      <dsp:nvSpPr>
        <dsp:cNvPr id="0" name=""/>
        <dsp:cNvSpPr/>
      </dsp:nvSpPr>
      <dsp:spPr>
        <a:xfrm rot="2700000">
          <a:off x="3731613"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CA367D-3B2D-4330-AF32-22115D1D74DD}">
      <dsp:nvSpPr>
        <dsp:cNvPr id="0" name=""/>
        <dsp:cNvSpPr/>
      </dsp:nvSpPr>
      <dsp:spPr>
        <a:xfrm>
          <a:off x="3766465"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a:t>
          </a:r>
        </a:p>
      </dsp:txBody>
      <dsp:txXfrm>
        <a:off x="3904846" y="411345"/>
        <a:ext cx="691249" cy="691276"/>
      </dsp:txXfrm>
    </dsp:sp>
    <dsp:sp modelId="{E74AC504-FEAE-428B-86D4-FBC05CF6313E}">
      <dsp:nvSpPr>
        <dsp:cNvPr id="0" name=""/>
        <dsp:cNvSpPr/>
      </dsp:nvSpPr>
      <dsp:spPr>
        <a:xfrm>
          <a:off x="3766465"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Store column-specific data in arrays</a:t>
          </a:r>
        </a:p>
      </dsp:txBody>
      <dsp:txXfrm>
        <a:off x="3766465" y="1294593"/>
        <a:ext cx="968012" cy="568451"/>
      </dsp:txXfrm>
    </dsp:sp>
    <dsp:sp modelId="{91DBD142-EAA6-42FB-908B-1EBA5154AFEA}">
      <dsp:nvSpPr>
        <dsp:cNvPr id="0" name=""/>
        <dsp:cNvSpPr/>
      </dsp:nvSpPr>
      <dsp:spPr>
        <a:xfrm rot="2700000">
          <a:off x="2660144"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BB3BB7-1839-4EAD-A544-B826812A129B}">
      <dsp:nvSpPr>
        <dsp:cNvPr id="0" name=""/>
        <dsp:cNvSpPr/>
      </dsp:nvSpPr>
      <dsp:spPr>
        <a:xfrm>
          <a:off x="2694996"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Declare</a:t>
          </a:r>
        </a:p>
      </dsp:txBody>
      <dsp:txXfrm>
        <a:off x="2832719" y="411345"/>
        <a:ext cx="691249" cy="691276"/>
      </dsp:txXfrm>
    </dsp:sp>
    <dsp:sp modelId="{5C840140-214C-406B-A07E-80B9DA2B9703}">
      <dsp:nvSpPr>
        <dsp:cNvPr id="0" name=""/>
        <dsp:cNvSpPr/>
      </dsp:nvSpPr>
      <dsp:spPr>
        <a:xfrm>
          <a:off x="2694996"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a:t>Declare arrays to store column-specific data</a:t>
          </a:r>
        </a:p>
      </dsp:txBody>
      <dsp:txXfrm>
        <a:off x="2694996" y="1294593"/>
        <a:ext cx="968012" cy="568451"/>
      </dsp:txXfrm>
    </dsp:sp>
    <dsp:sp modelId="{0CA6544C-A5FA-400B-A965-5A8BAD672769}">
      <dsp:nvSpPr>
        <dsp:cNvPr id="0" name=""/>
        <dsp:cNvSpPr/>
      </dsp:nvSpPr>
      <dsp:spPr>
        <a:xfrm rot="2700000">
          <a:off x="1588675"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A28EE-4155-43D4-97C3-25777389DEB5}">
      <dsp:nvSpPr>
        <dsp:cNvPr id="0" name=""/>
        <dsp:cNvSpPr/>
      </dsp:nvSpPr>
      <dsp:spPr>
        <a:xfrm>
          <a:off x="1623527"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Clean</a:t>
          </a:r>
        </a:p>
      </dsp:txBody>
      <dsp:txXfrm>
        <a:off x="1761250" y="411345"/>
        <a:ext cx="691249" cy="691276"/>
      </dsp:txXfrm>
    </dsp:sp>
    <dsp:sp modelId="{73CD4DD6-4D65-4C76-AD2C-F5DF0914C041}">
      <dsp:nvSpPr>
        <dsp:cNvPr id="0" name=""/>
        <dsp:cNvSpPr/>
      </dsp:nvSpPr>
      <dsp:spPr>
        <a:xfrm>
          <a:off x="1623527"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Assign names and labels</a:t>
          </a:r>
        </a:p>
      </dsp:txBody>
      <dsp:txXfrm>
        <a:off x="1623527" y="1294593"/>
        <a:ext cx="968012" cy="568451"/>
      </dsp:txXfrm>
    </dsp:sp>
    <dsp:sp modelId="{8BD5370A-23C0-4AA3-B1CD-6CCFBC32DE80}">
      <dsp:nvSpPr>
        <dsp:cNvPr id="0" name=""/>
        <dsp:cNvSpPr/>
      </dsp:nvSpPr>
      <dsp:spPr>
        <a:xfrm rot="2700000">
          <a:off x="517206" y="238364"/>
          <a:ext cx="1037056" cy="1037056"/>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8D0035-B6C2-44E1-9147-985505EFED81}">
      <dsp:nvSpPr>
        <dsp:cNvPr id="0" name=""/>
        <dsp:cNvSpPr/>
      </dsp:nvSpPr>
      <dsp:spPr>
        <a:xfrm>
          <a:off x="551399" y="273054"/>
          <a:ext cx="968012" cy="967859"/>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Import</a:t>
          </a:r>
        </a:p>
      </dsp:txBody>
      <dsp:txXfrm>
        <a:off x="689781" y="411345"/>
        <a:ext cx="691249" cy="691276"/>
      </dsp:txXfrm>
    </dsp:sp>
    <dsp:sp modelId="{5ABFDCD7-204A-4C0E-88A1-A9B9D959F6AE}">
      <dsp:nvSpPr>
        <dsp:cNvPr id="0" name=""/>
        <dsp:cNvSpPr/>
      </dsp:nvSpPr>
      <dsp:spPr>
        <a:xfrm>
          <a:off x="551399" y="1294593"/>
          <a:ext cx="968012" cy="568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00050">
            <a:lnSpc>
              <a:spcPct val="90000"/>
            </a:lnSpc>
            <a:spcBef>
              <a:spcPct val="0"/>
            </a:spcBef>
            <a:spcAft>
              <a:spcPct val="15000"/>
            </a:spcAft>
            <a:buChar char="•"/>
          </a:pPr>
          <a:r>
            <a:rPr lang="en-US" sz="900" kern="1200" dirty="0"/>
            <a:t>Import raw data from .CSV file </a:t>
          </a:r>
        </a:p>
      </dsp:txBody>
      <dsp:txXfrm>
        <a:off x="551399" y="1294593"/>
        <a:ext cx="968012" cy="56845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F1745-07CD-423D-994F-EAEE1357F3C3}" type="datetimeFigureOut">
              <a:rPr lang="en-SG" smtClean="0"/>
              <a:t>15/2/2022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DD869-F6E8-455D-A9E7-13BC6989563C}" type="slidenum">
              <a:rPr lang="en-SG" smtClean="0"/>
              <a:t>‹#›</a:t>
            </a:fld>
            <a:endParaRPr lang="en-SG"/>
          </a:p>
        </p:txBody>
      </p:sp>
    </p:spTree>
    <p:extLst>
      <p:ext uri="{BB962C8B-B14F-4D97-AF65-F5344CB8AC3E}">
        <p14:creationId xmlns:p14="http://schemas.microsoft.com/office/powerpoint/2010/main" val="2827926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DD869-F6E8-455D-A9E7-13BC6989563C}" type="slidenum">
              <a:rPr lang="en-SG" smtClean="0"/>
              <a:t>1</a:t>
            </a:fld>
            <a:endParaRPr lang="en-SG"/>
          </a:p>
        </p:txBody>
      </p:sp>
    </p:spTree>
    <p:extLst>
      <p:ext uri="{BB962C8B-B14F-4D97-AF65-F5344CB8AC3E}">
        <p14:creationId xmlns:p14="http://schemas.microsoft.com/office/powerpoint/2010/main" val="973686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12</a:t>
            </a:fld>
            <a:endParaRPr lang="en-SG"/>
          </a:p>
        </p:txBody>
      </p:sp>
    </p:spTree>
    <p:extLst>
      <p:ext uri="{BB962C8B-B14F-4D97-AF65-F5344CB8AC3E}">
        <p14:creationId xmlns:p14="http://schemas.microsoft.com/office/powerpoint/2010/main" val="4071713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13</a:t>
            </a:fld>
            <a:endParaRPr lang="en-SG"/>
          </a:p>
        </p:txBody>
      </p:sp>
    </p:spTree>
    <p:extLst>
      <p:ext uri="{BB962C8B-B14F-4D97-AF65-F5344CB8AC3E}">
        <p14:creationId xmlns:p14="http://schemas.microsoft.com/office/powerpoint/2010/main" val="230909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14</a:t>
            </a:fld>
            <a:endParaRPr lang="en-SG"/>
          </a:p>
        </p:txBody>
      </p:sp>
    </p:spTree>
    <p:extLst>
      <p:ext uri="{BB962C8B-B14F-4D97-AF65-F5344CB8AC3E}">
        <p14:creationId xmlns:p14="http://schemas.microsoft.com/office/powerpoint/2010/main" val="85073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15</a:t>
            </a:fld>
            <a:endParaRPr lang="en-SG"/>
          </a:p>
        </p:txBody>
      </p:sp>
    </p:spTree>
    <p:extLst>
      <p:ext uri="{BB962C8B-B14F-4D97-AF65-F5344CB8AC3E}">
        <p14:creationId xmlns:p14="http://schemas.microsoft.com/office/powerpoint/2010/main" val="235131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16</a:t>
            </a:fld>
            <a:endParaRPr lang="en-SG"/>
          </a:p>
        </p:txBody>
      </p:sp>
    </p:spTree>
    <p:extLst>
      <p:ext uri="{BB962C8B-B14F-4D97-AF65-F5344CB8AC3E}">
        <p14:creationId xmlns:p14="http://schemas.microsoft.com/office/powerpoint/2010/main" val="509415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17</a:t>
            </a:fld>
            <a:endParaRPr lang="en-SG"/>
          </a:p>
        </p:txBody>
      </p:sp>
    </p:spTree>
    <p:extLst>
      <p:ext uri="{BB962C8B-B14F-4D97-AF65-F5344CB8AC3E}">
        <p14:creationId xmlns:p14="http://schemas.microsoft.com/office/powerpoint/2010/main" val="402663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18</a:t>
            </a:fld>
            <a:endParaRPr lang="en-SG"/>
          </a:p>
        </p:txBody>
      </p:sp>
    </p:spTree>
    <p:extLst>
      <p:ext uri="{BB962C8B-B14F-4D97-AF65-F5344CB8AC3E}">
        <p14:creationId xmlns:p14="http://schemas.microsoft.com/office/powerpoint/2010/main" val="2899418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19</a:t>
            </a:fld>
            <a:endParaRPr lang="en-SG"/>
          </a:p>
        </p:txBody>
      </p:sp>
    </p:spTree>
    <p:extLst>
      <p:ext uri="{BB962C8B-B14F-4D97-AF65-F5344CB8AC3E}">
        <p14:creationId xmlns:p14="http://schemas.microsoft.com/office/powerpoint/2010/main" val="109670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20</a:t>
            </a:fld>
            <a:endParaRPr lang="en-SG"/>
          </a:p>
        </p:txBody>
      </p:sp>
    </p:spTree>
    <p:extLst>
      <p:ext uri="{BB962C8B-B14F-4D97-AF65-F5344CB8AC3E}">
        <p14:creationId xmlns:p14="http://schemas.microsoft.com/office/powerpoint/2010/main" val="2217469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21</a:t>
            </a:fld>
            <a:endParaRPr lang="en-SG"/>
          </a:p>
        </p:txBody>
      </p:sp>
    </p:spTree>
    <p:extLst>
      <p:ext uri="{BB962C8B-B14F-4D97-AF65-F5344CB8AC3E}">
        <p14:creationId xmlns:p14="http://schemas.microsoft.com/office/powerpoint/2010/main" val="1967056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FFDD869-F6E8-455D-A9E7-13BC6989563C}" type="slidenum">
              <a:rPr lang="en-SG" smtClean="0"/>
              <a:t>2</a:t>
            </a:fld>
            <a:endParaRPr lang="en-SG"/>
          </a:p>
        </p:txBody>
      </p:sp>
    </p:spTree>
    <p:extLst>
      <p:ext uri="{BB962C8B-B14F-4D97-AF65-F5344CB8AC3E}">
        <p14:creationId xmlns:p14="http://schemas.microsoft.com/office/powerpoint/2010/main" val="3079339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DD869-F6E8-455D-A9E7-13BC6989563C}"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94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5</a:t>
            </a:fld>
            <a:endParaRPr lang="en-SG"/>
          </a:p>
        </p:txBody>
      </p:sp>
    </p:spTree>
    <p:extLst>
      <p:ext uri="{BB962C8B-B14F-4D97-AF65-F5344CB8AC3E}">
        <p14:creationId xmlns:p14="http://schemas.microsoft.com/office/powerpoint/2010/main" val="1117851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6</a:t>
            </a:fld>
            <a:endParaRPr lang="en-SG"/>
          </a:p>
        </p:txBody>
      </p:sp>
    </p:spTree>
    <p:extLst>
      <p:ext uri="{BB962C8B-B14F-4D97-AF65-F5344CB8AC3E}">
        <p14:creationId xmlns:p14="http://schemas.microsoft.com/office/powerpoint/2010/main" val="11115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7</a:t>
            </a:fld>
            <a:endParaRPr lang="en-SG"/>
          </a:p>
        </p:txBody>
      </p:sp>
    </p:spTree>
    <p:extLst>
      <p:ext uri="{BB962C8B-B14F-4D97-AF65-F5344CB8AC3E}">
        <p14:creationId xmlns:p14="http://schemas.microsoft.com/office/powerpoint/2010/main" val="66050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8</a:t>
            </a:fld>
            <a:endParaRPr lang="en-SG"/>
          </a:p>
        </p:txBody>
      </p:sp>
    </p:spTree>
    <p:extLst>
      <p:ext uri="{BB962C8B-B14F-4D97-AF65-F5344CB8AC3E}">
        <p14:creationId xmlns:p14="http://schemas.microsoft.com/office/powerpoint/2010/main" val="761700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9</a:t>
            </a:fld>
            <a:endParaRPr lang="en-SG"/>
          </a:p>
        </p:txBody>
      </p:sp>
    </p:spTree>
    <p:extLst>
      <p:ext uri="{BB962C8B-B14F-4D97-AF65-F5344CB8AC3E}">
        <p14:creationId xmlns:p14="http://schemas.microsoft.com/office/powerpoint/2010/main" val="197433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10</a:t>
            </a:fld>
            <a:endParaRPr lang="en-SG"/>
          </a:p>
        </p:txBody>
      </p:sp>
    </p:spTree>
    <p:extLst>
      <p:ext uri="{BB962C8B-B14F-4D97-AF65-F5344CB8AC3E}">
        <p14:creationId xmlns:p14="http://schemas.microsoft.com/office/powerpoint/2010/main" val="37804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FFDD869-F6E8-455D-A9E7-13BC6989563C}" type="slidenum">
              <a:rPr lang="en-SG" smtClean="0"/>
              <a:t>11</a:t>
            </a:fld>
            <a:endParaRPr lang="en-SG"/>
          </a:p>
        </p:txBody>
      </p:sp>
    </p:spTree>
    <p:extLst>
      <p:ext uri="{BB962C8B-B14F-4D97-AF65-F5344CB8AC3E}">
        <p14:creationId xmlns:p14="http://schemas.microsoft.com/office/powerpoint/2010/main" val="226906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February 15, 2022</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5885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February 15, 2022</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51294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February 15, 2022</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7333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February 15, 2022</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595826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February 15, 2022</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52158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February 15, 2022</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55556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February 15, 2022</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1700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February 15, 2022</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3314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February 15, 2022</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836167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February 15, 2022</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832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February 15, 2022</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0835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Tuesday, February 15,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11753661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png"/><Relationship Id="rId4" Type="http://schemas.openxmlformats.org/officeDocument/2006/relationships/diagramLayout" Target="../diagrams/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3.png"/><Relationship Id="rId5" Type="http://schemas.openxmlformats.org/officeDocument/2006/relationships/diagramQuickStyle" Target="../diagrams/quickStyle4.xml"/><Relationship Id="rId10" Type="http://schemas.openxmlformats.org/officeDocument/2006/relationships/image" Target="../media/image12.png"/><Relationship Id="rId4" Type="http://schemas.openxmlformats.org/officeDocument/2006/relationships/diagramLayout" Target="../diagrams/layout4.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D3F794D0-2982-490E-88DA-93D489750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3" descr="Abstract particle background">
            <a:extLst>
              <a:ext uri="{FF2B5EF4-FFF2-40B4-BE49-F238E27FC236}">
                <a16:creationId xmlns:a16="http://schemas.microsoft.com/office/drawing/2014/main" id="{28D426E9-EFC3-4AD2-9ACB-57E07A7CD65D}"/>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Texturizer/>
                    </a14:imgEffect>
                  </a14:imgLayer>
                </a14:imgProps>
              </a:ext>
            </a:extLst>
          </a:blip>
          <a:srcRect t="2495" b="32456"/>
          <a:stretch/>
        </p:blipFill>
        <p:spPr>
          <a:xfrm>
            <a:off x="-2" y="10"/>
            <a:ext cx="12192002" cy="4461036"/>
          </a:xfrm>
          <a:prstGeom prst="rect">
            <a:avLst/>
          </a:prstGeom>
          <a:effectLst>
            <a:glow>
              <a:schemeClr val="accent1"/>
            </a:glow>
          </a:effectLst>
        </p:spPr>
      </p:pic>
      <p:sp>
        <p:nvSpPr>
          <p:cNvPr id="20" name="Rectangle 10">
            <a:extLst>
              <a:ext uri="{FF2B5EF4-FFF2-40B4-BE49-F238E27FC236}">
                <a16:creationId xmlns:a16="http://schemas.microsoft.com/office/drawing/2014/main" id="{AFD24A3D-F07A-44A9-BE55-5576292E1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460827"/>
            <a:ext cx="12192003" cy="2397392"/>
          </a:xfrm>
          <a:prstGeom prst="rect">
            <a:avLst/>
          </a:prstGeom>
          <a:gradFill>
            <a:gsLst>
              <a:gs pos="8000">
                <a:schemeClr val="accent6"/>
              </a:gs>
              <a:gs pos="86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204441C9-FD2D-4031-B5C5-67478196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463553"/>
            <a:ext cx="8153401" cy="2394447"/>
          </a:xfrm>
          <a:prstGeom prst="rect">
            <a:avLst/>
          </a:prstGeom>
          <a:gradFill>
            <a:gsLst>
              <a:gs pos="0">
                <a:schemeClr val="accent5">
                  <a:lumMod val="60000"/>
                  <a:lumOff val="40000"/>
                  <a:alpha val="0"/>
                </a:schemeClr>
              </a:gs>
              <a:gs pos="99000">
                <a:schemeClr val="accent2">
                  <a:alpha val="81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4">
            <a:extLst>
              <a:ext uri="{FF2B5EF4-FFF2-40B4-BE49-F238E27FC236}">
                <a16:creationId xmlns:a16="http://schemas.microsoft.com/office/drawing/2014/main" id="{EBF09AEC-6E6E-418F-9974-8730F1B2B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34054">
            <a:off x="2944145" y="2710934"/>
            <a:ext cx="3118759" cy="4639931"/>
          </a:xfrm>
          <a:custGeom>
            <a:avLst/>
            <a:gdLst>
              <a:gd name="connsiteX0" fmla="*/ 3118759 w 3118759"/>
              <a:gd name="connsiteY0" fmla="*/ 79510 h 4639931"/>
              <a:gd name="connsiteX1" fmla="*/ 1204940 w 3118759"/>
              <a:gd name="connsiteY1" fmla="*/ 4639931 h 4639931"/>
              <a:gd name="connsiteX2" fmla="*/ 1103495 w 3118759"/>
              <a:gd name="connsiteY2" fmla="*/ 4578302 h 4639931"/>
              <a:gd name="connsiteX3" fmla="*/ 0 w 3118759"/>
              <a:gd name="connsiteY3" fmla="*/ 2502877 h 4639931"/>
              <a:gd name="connsiteX4" fmla="*/ 2502877 w 3118759"/>
              <a:gd name="connsiteY4" fmla="*/ 0 h 4639931"/>
              <a:gd name="connsiteX5" fmla="*/ 3007294 w 3118759"/>
              <a:gd name="connsiteY5" fmla="*/ 50850 h 463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8759" h="4639931">
                <a:moveTo>
                  <a:pt x="3118759" y="79510"/>
                </a:moveTo>
                <a:lnTo>
                  <a:pt x="1204940" y="4639931"/>
                </a:lnTo>
                <a:lnTo>
                  <a:pt x="1103495" y="4578302"/>
                </a:lnTo>
                <a:cubicBezTo>
                  <a:pt x="437725" y="4128517"/>
                  <a:pt x="0" y="3366815"/>
                  <a:pt x="0" y="2502877"/>
                </a:cubicBezTo>
                <a:cubicBezTo>
                  <a:pt x="0" y="1120576"/>
                  <a:pt x="1120576" y="0"/>
                  <a:pt x="2502877" y="0"/>
                </a:cubicBezTo>
                <a:cubicBezTo>
                  <a:pt x="2675665" y="0"/>
                  <a:pt x="2844363" y="17509"/>
                  <a:pt x="3007294" y="50850"/>
                </a:cubicBezTo>
                <a:close/>
              </a:path>
            </a:pathLst>
          </a:custGeom>
          <a:gradFill>
            <a:gsLst>
              <a:gs pos="0">
                <a:schemeClr val="accent6">
                  <a:alpha val="12000"/>
                </a:schemeClr>
              </a:gs>
              <a:gs pos="100000">
                <a:schemeClr val="accent6">
                  <a:lumMod val="60000"/>
                  <a:lumOff val="40000"/>
                  <a:alpha val="20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D9D3989-3E00-4727-914E-959DFE8FA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6701" y="4460827"/>
            <a:ext cx="8115300" cy="1945408"/>
          </a:xfrm>
          <a:prstGeom prst="rect">
            <a:avLst/>
          </a:prstGeom>
          <a:gradFill>
            <a:gsLst>
              <a:gs pos="0">
                <a:schemeClr val="accent6">
                  <a:alpha val="16000"/>
                </a:schemeClr>
              </a:gs>
              <a:gs pos="62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5263EA-E1A5-432F-A2AE-750AC92827D7}"/>
              </a:ext>
            </a:extLst>
          </p:cNvPr>
          <p:cNvSpPr>
            <a:spLocks noGrp="1"/>
          </p:cNvSpPr>
          <p:nvPr>
            <p:ph type="ctrTitle"/>
          </p:nvPr>
        </p:nvSpPr>
        <p:spPr>
          <a:xfrm>
            <a:off x="-349253" y="1015556"/>
            <a:ext cx="12985752" cy="2496240"/>
          </a:xfrm>
        </p:spPr>
        <p:txBody>
          <a:bodyPr>
            <a:normAutofit/>
          </a:bodyPr>
          <a:lstStyle/>
          <a:p>
            <a:r>
              <a:rPr lang="en-US" sz="2000" dirty="0">
                <a:solidFill>
                  <a:schemeClr val="bg1"/>
                </a:solidFill>
              </a:rPr>
              <a:t>PDAS Ca2</a:t>
            </a:r>
            <a:br>
              <a:rPr lang="en-US" sz="2000" dirty="0">
                <a:solidFill>
                  <a:schemeClr val="bg1"/>
                </a:solidFill>
              </a:rPr>
            </a:br>
            <a:br>
              <a:rPr lang="en-US" sz="2000" dirty="0">
                <a:solidFill>
                  <a:schemeClr val="bg1"/>
                </a:solidFill>
              </a:rPr>
            </a:br>
            <a:r>
              <a:rPr lang="en-US" sz="2000" dirty="0">
                <a:solidFill>
                  <a:schemeClr val="bg1"/>
                </a:solidFill>
              </a:rPr>
              <a:t>as a potential car buyer,</a:t>
            </a:r>
            <a:br>
              <a:rPr lang="en-US" sz="2000" dirty="0">
                <a:solidFill>
                  <a:schemeClr val="bg1"/>
                </a:solidFill>
              </a:rPr>
            </a:br>
            <a:br>
              <a:rPr lang="en-US" sz="2000" dirty="0">
                <a:solidFill>
                  <a:schemeClr val="bg1"/>
                </a:solidFill>
              </a:rPr>
            </a:br>
            <a:r>
              <a:rPr lang="en-US" sz="1600" dirty="0">
                <a:solidFill>
                  <a:schemeClr val="bg1"/>
                </a:solidFill>
              </a:rPr>
              <a:t>What factors contribute to owning a car in sg?</a:t>
            </a:r>
            <a:br>
              <a:rPr lang="en-US" sz="1600" dirty="0">
                <a:solidFill>
                  <a:schemeClr val="bg1"/>
                </a:solidFill>
              </a:rPr>
            </a:br>
            <a:br>
              <a:rPr lang="en-US" sz="1600" dirty="0">
                <a:solidFill>
                  <a:schemeClr val="bg1"/>
                </a:solidFill>
              </a:rPr>
            </a:br>
            <a:br>
              <a:rPr lang="en-US" sz="1600" dirty="0">
                <a:solidFill>
                  <a:schemeClr val="bg1"/>
                </a:solidFill>
              </a:rPr>
            </a:br>
            <a:r>
              <a:rPr lang="en-US" sz="1600" dirty="0">
                <a:solidFill>
                  <a:schemeClr val="bg1"/>
                </a:solidFill>
              </a:rPr>
              <a:t>an analysis on Singapore Transport data</a:t>
            </a:r>
            <a:endParaRPr lang="en-US" sz="2000" dirty="0">
              <a:solidFill>
                <a:schemeClr val="bg1"/>
              </a:solidFill>
            </a:endParaRPr>
          </a:p>
        </p:txBody>
      </p:sp>
      <p:sp>
        <p:nvSpPr>
          <p:cNvPr id="3" name="Subtitle 2">
            <a:extLst>
              <a:ext uri="{FF2B5EF4-FFF2-40B4-BE49-F238E27FC236}">
                <a16:creationId xmlns:a16="http://schemas.microsoft.com/office/drawing/2014/main" id="{875EEBA6-B9C3-4562-9A72-936DFF052ABB}"/>
              </a:ext>
            </a:extLst>
          </p:cNvPr>
          <p:cNvSpPr>
            <a:spLocks noGrp="1"/>
          </p:cNvSpPr>
          <p:nvPr>
            <p:ph type="subTitle" idx="1"/>
          </p:nvPr>
        </p:nvSpPr>
        <p:spPr>
          <a:xfrm>
            <a:off x="1419223" y="4831228"/>
            <a:ext cx="9448800" cy="429904"/>
          </a:xfrm>
        </p:spPr>
        <p:txBody>
          <a:bodyPr>
            <a:normAutofit fontScale="92500" lnSpcReduction="10000"/>
          </a:bodyPr>
          <a:lstStyle/>
          <a:p>
            <a:r>
              <a:rPr lang="en-US" sz="2400" dirty="0">
                <a:solidFill>
                  <a:schemeClr val="bg1"/>
                </a:solidFill>
              </a:rPr>
              <a:t>Justin wong juin hng (p2112646)</a:t>
            </a:r>
          </a:p>
        </p:txBody>
      </p:sp>
    </p:spTree>
    <p:extLst>
      <p:ext uri="{BB962C8B-B14F-4D97-AF65-F5344CB8AC3E}">
        <p14:creationId xmlns:p14="http://schemas.microsoft.com/office/powerpoint/2010/main" val="923500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E2C2FD-E004-4D9F-8114-036DC61BD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371601" y="25401"/>
            <a:ext cx="9556320" cy="1009523"/>
          </a:xfrm>
        </p:spPr>
        <p:txBody>
          <a:bodyPr>
            <a:normAutofit/>
          </a:bodyPr>
          <a:lstStyle/>
          <a:p>
            <a:pPr algn="r"/>
            <a:r>
              <a:rPr lang="en-SG" dirty="0"/>
              <a:t>Explanation of insights</a:t>
            </a:r>
          </a:p>
        </p:txBody>
      </p:sp>
      <p:pic>
        <p:nvPicPr>
          <p:cNvPr id="5" name="Picture 4" descr="Chart, scatter chart&#10;&#10;Description automatically generated">
            <a:extLst>
              <a:ext uri="{FF2B5EF4-FFF2-40B4-BE49-F238E27FC236}">
                <a16:creationId xmlns:a16="http://schemas.microsoft.com/office/drawing/2014/main" id="{821CFB4A-3919-4CF5-B5D8-FE8146ED7172}"/>
              </a:ext>
            </a:extLst>
          </p:cNvPr>
          <p:cNvPicPr>
            <a:picLocks noChangeAspect="1"/>
          </p:cNvPicPr>
          <p:nvPr/>
        </p:nvPicPr>
        <p:blipFill rotWithShape="1">
          <a:blip r:embed="rId3"/>
          <a:srcRect l="3379" r="384" b="-2"/>
          <a:stretch/>
        </p:blipFill>
        <p:spPr>
          <a:xfrm>
            <a:off x="1391656" y="1134138"/>
            <a:ext cx="4553509" cy="2294862"/>
          </a:xfrm>
          <a:prstGeom prst="rect">
            <a:avLst/>
          </a:prstGeom>
          <a:ln>
            <a:solidFill>
              <a:schemeClr val="tx2">
                <a:lumMod val="75000"/>
                <a:lumOff val="25000"/>
              </a:schemeClr>
            </a:solidFill>
          </a:ln>
        </p:spPr>
      </p:pic>
      <p:pic>
        <p:nvPicPr>
          <p:cNvPr id="8" name="Picture 7" descr="Table&#10;&#10;Description automatically generated with low confidence">
            <a:extLst>
              <a:ext uri="{FF2B5EF4-FFF2-40B4-BE49-F238E27FC236}">
                <a16:creationId xmlns:a16="http://schemas.microsoft.com/office/drawing/2014/main" id="{F28DAC12-9B42-4946-8442-F1BEFF128B0C}"/>
              </a:ext>
            </a:extLst>
          </p:cNvPr>
          <p:cNvPicPr>
            <a:picLocks noChangeAspect="1"/>
          </p:cNvPicPr>
          <p:nvPr/>
        </p:nvPicPr>
        <p:blipFill rotWithShape="1">
          <a:blip r:embed="rId4"/>
          <a:srcRect l="-1" t="21447" r="2" b="19048"/>
          <a:stretch/>
        </p:blipFill>
        <p:spPr>
          <a:xfrm>
            <a:off x="6096000" y="1128909"/>
            <a:ext cx="4719721" cy="2294862"/>
          </a:xfrm>
          <a:prstGeom prst="rect">
            <a:avLst/>
          </a:prstGeom>
          <a:ln>
            <a:solidFill>
              <a:schemeClr val="tx2">
                <a:lumMod val="75000"/>
                <a:lumOff val="25000"/>
              </a:schemeClr>
            </a:solidFill>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1371602" y="3587876"/>
                <a:ext cx="9211732" cy="2812496"/>
              </a:xfrm>
            </p:spPr>
            <p:txBody>
              <a:bodyPr>
                <a:normAutofit/>
              </a:bodyPr>
              <a:lstStyle/>
              <a:p>
                <a:pPr algn="just">
                  <a:lnSpc>
                    <a:spcPct val="110000"/>
                  </a:lnSpc>
                </a:pPr>
                <a:r>
                  <a:rPr lang="en-SG" sz="1100" dirty="0"/>
                  <a:t>There were </a:t>
                </a:r>
                <a:r>
                  <a:rPr lang="en-SG" sz="1100" u="sng" dirty="0">
                    <a:solidFill>
                      <a:schemeClr val="accent1"/>
                    </a:solidFill>
                  </a:rPr>
                  <a:t>no empty columns</a:t>
                </a:r>
                <a:r>
                  <a:rPr lang="en-SG" sz="1100" dirty="0">
                    <a:solidFill>
                      <a:schemeClr val="accent1"/>
                    </a:solidFill>
                  </a:rPr>
                  <a:t> </a:t>
                </a:r>
                <a:r>
                  <a:rPr lang="en-SG" sz="1100" dirty="0"/>
                  <a:t>in the dataset.</a:t>
                </a:r>
              </a:p>
              <a:p>
                <a:pPr algn="just">
                  <a:lnSpc>
                    <a:spcPct val="110000"/>
                  </a:lnSpc>
                </a:pPr>
                <a:endParaRPr lang="en-SG" sz="1100" dirty="0"/>
              </a:p>
              <a:p>
                <a:pPr algn="just">
                  <a:lnSpc>
                    <a:spcPct val="110000"/>
                  </a:lnSpc>
                </a:pPr>
                <a:r>
                  <a:rPr lang="en-SG" sz="1100" dirty="0"/>
                  <a:t>After plotting Year against Total Length of Road, we can observe a positive correlation between the variables, with an </a:t>
                </a:r>
                <a14:m>
                  <m:oMath xmlns:m="http://schemas.openxmlformats.org/officeDocument/2006/math">
                    <m:sSup>
                      <m:sSupPr>
                        <m:ctrlPr>
                          <a:rPr lang="en-SG" sz="1100" i="1" u="sng" smtClean="0">
                            <a:solidFill>
                              <a:schemeClr val="accent1"/>
                            </a:solidFill>
                            <a:latin typeface="Cambria Math" panose="02040503050406030204" pitchFamily="18" charset="0"/>
                          </a:rPr>
                        </m:ctrlPr>
                      </m:sSupPr>
                      <m:e>
                        <m:r>
                          <a:rPr lang="en-US" sz="1100" b="0" i="1" u="sng">
                            <a:solidFill>
                              <a:schemeClr val="accent1"/>
                            </a:solidFill>
                            <a:latin typeface="Cambria Math" panose="02040503050406030204" pitchFamily="18" charset="0"/>
                          </a:rPr>
                          <m:t>𝑅</m:t>
                        </m:r>
                      </m:e>
                      <m:sup>
                        <m:r>
                          <a:rPr lang="en-US" sz="1100" b="0" i="1" u="sng">
                            <a:solidFill>
                              <a:schemeClr val="accent1"/>
                            </a:solidFill>
                            <a:latin typeface="Cambria Math" panose="02040503050406030204" pitchFamily="18" charset="0"/>
                          </a:rPr>
                          <m:t>2</m:t>
                        </m:r>
                      </m:sup>
                    </m:sSup>
                  </m:oMath>
                </a14:m>
                <a:r>
                  <a:rPr lang="en-SG" sz="1100" u="sng" dirty="0">
                    <a:solidFill>
                      <a:schemeClr val="accent1"/>
                    </a:solidFill>
                  </a:rPr>
                  <a:t> value of 96.6%. </a:t>
                </a:r>
                <a:r>
                  <a:rPr lang="en-SG" sz="1100" dirty="0"/>
                  <a:t>This suggests that 96.6% of the Total Length of Road can be explained by Year, indicating a </a:t>
                </a:r>
                <a:r>
                  <a:rPr lang="en-SG" sz="1100" u="sng" dirty="0">
                    <a:solidFill>
                      <a:schemeClr val="accent1"/>
                    </a:solidFill>
                  </a:rPr>
                  <a:t>very strong relationship</a:t>
                </a:r>
                <a:r>
                  <a:rPr lang="en-SG" sz="1100" dirty="0">
                    <a:solidFill>
                      <a:schemeClr val="accent1"/>
                    </a:solidFill>
                  </a:rPr>
                  <a:t> </a:t>
                </a:r>
                <a:r>
                  <a:rPr lang="en-SG" sz="1100" dirty="0"/>
                  <a:t>between Year and Total length of road.</a:t>
                </a:r>
              </a:p>
              <a:p>
                <a:pPr algn="just">
                  <a:lnSpc>
                    <a:spcPct val="110000"/>
                  </a:lnSpc>
                </a:pPr>
                <a:endParaRPr lang="en-SG" sz="1100" dirty="0"/>
              </a:p>
              <a:p>
                <a:pPr algn="just">
                  <a:lnSpc>
                    <a:spcPct val="110000"/>
                  </a:lnSpc>
                </a:pPr>
                <a:r>
                  <a:rPr lang="en-SG" sz="1100" dirty="0"/>
                  <a:t>From 2005 to 2017, there was a </a:t>
                </a:r>
                <a:r>
                  <a:rPr lang="en-SG" sz="1100" u="sng" dirty="0">
                    <a:solidFill>
                      <a:schemeClr val="accent1"/>
                    </a:solidFill>
                  </a:rPr>
                  <a:t>direct correlation</a:t>
                </a:r>
                <a:r>
                  <a:rPr lang="en-SG" sz="1100" dirty="0">
                    <a:solidFill>
                      <a:schemeClr val="accent1"/>
                    </a:solidFill>
                  </a:rPr>
                  <a:t> </a:t>
                </a:r>
                <a:r>
                  <a:rPr lang="en-SG" sz="1100" dirty="0"/>
                  <a:t>between year and the total length of road built. This suggests that Singapore has been focusing on improving its transport and vehicular infrastructure.</a:t>
                </a:r>
              </a:p>
              <a:p>
                <a:pPr algn="just">
                  <a:lnSpc>
                    <a:spcPct val="110000"/>
                  </a:lnSpc>
                </a:pPr>
                <a:endParaRPr lang="en-SG" sz="1100" dirty="0"/>
              </a:p>
              <a:p>
                <a:pPr algn="just">
                  <a:lnSpc>
                    <a:spcPct val="110000"/>
                  </a:lnSpc>
                </a:pPr>
                <a:r>
                  <a:rPr lang="en-SG" sz="1100" dirty="0"/>
                  <a:t>Additionally for each year, we can observe that construction of local roads hold precedence over the others, accounting for an average of </a:t>
                </a:r>
                <a:r>
                  <a:rPr lang="en-SG" sz="1100" u="sng" dirty="0">
                    <a:solidFill>
                      <a:schemeClr val="accent1"/>
                    </a:solidFill>
                  </a:rPr>
                  <a:t>60% of all roads</a:t>
                </a:r>
                <a:r>
                  <a:rPr lang="en-SG" sz="1100" dirty="0">
                    <a:solidFill>
                      <a:schemeClr val="accent1"/>
                    </a:solidFill>
                  </a:rPr>
                  <a:t> </a:t>
                </a:r>
                <a:r>
                  <a:rPr lang="en-SG" sz="1100" dirty="0"/>
                  <a:t>built each year.</a:t>
                </a:r>
              </a:p>
              <a:p>
                <a:pPr>
                  <a:lnSpc>
                    <a:spcPct val="110000"/>
                  </a:lnSpc>
                </a:pPr>
                <a:endParaRPr lang="en-SG" sz="500" dirty="0"/>
              </a:p>
            </p:txBody>
          </p:sp>
        </mc:Choice>
        <mc:Fallback xmlns="">
          <p:sp>
            <p:nvSpPr>
              <p:cNvPr id="3" name="Content Placeholder 2">
                <a:extLst>
                  <a:ext uri="{FF2B5EF4-FFF2-40B4-BE49-F238E27FC236}">
                    <a16:creationId xmlns:a16="http://schemas.microsoft.com/office/drawing/2014/main" id="{AAC7AC91-BC21-4954-9449-CAD3FD113785}"/>
                  </a:ext>
                </a:extLst>
              </p:cNvPr>
              <p:cNvSpPr>
                <a:spLocks noGrp="1" noRot="1" noChangeAspect="1" noMove="1" noResize="1" noEditPoints="1" noAdjustHandles="1" noChangeArrowheads="1" noChangeShapeType="1" noTextEdit="1"/>
              </p:cNvSpPr>
              <p:nvPr>
                <p:ph idx="1"/>
              </p:nvPr>
            </p:nvSpPr>
            <p:spPr>
              <a:xfrm>
                <a:off x="1371602" y="3587876"/>
                <a:ext cx="9211732" cy="2812496"/>
              </a:xfrm>
              <a:blipFill>
                <a:blip r:embed="rId5"/>
                <a:stretch>
                  <a:fillRect l="-860" t="-1302" r="-92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FC204CD-18A5-4523-8283-B1288474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5C168E-B52D-46FA-9CE0-8C2650473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386EFD4-F32F-47DD-BEF9-D45605BD1417}"/>
              </a:ext>
            </a:extLst>
          </p:cNvPr>
          <p:cNvSpPr/>
          <p:nvPr/>
        </p:nvSpPr>
        <p:spPr>
          <a:xfrm>
            <a:off x="10227733" y="1405467"/>
            <a:ext cx="431800" cy="172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09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979973843"/>
              </p:ext>
            </p:extLst>
          </p:nvPr>
        </p:nvGraphicFramePr>
        <p:xfrm>
          <a:off x="5280009" y="791969"/>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5765800" y="2944252"/>
            <a:ext cx="6999137" cy="3323987"/>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.isna().sum() </a:t>
            </a:r>
            <a:r>
              <a:rPr lang="en-US" sz="1050" noProof="1"/>
              <a:t>to check for null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np.unique(df["Year"]) </a:t>
            </a:r>
            <a:r>
              <a:rPr lang="en-US" sz="1050" noProof="1"/>
              <a:t>to retrieve unique years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 pd.concat([df,df]) </a:t>
            </a:r>
            <a:r>
              <a:rPr lang="en-US" sz="1050" noProof="1"/>
              <a:t>to join the datasets for easier readability and functionality</a:t>
            </a:r>
          </a:p>
          <a:p>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dict(zip()) </a:t>
            </a:r>
            <a:r>
              <a:rPr lang="en-US" sz="1050" noProof="1"/>
              <a:t>usage of dict() and zip() functions to create dictionary with road length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.rename(columns={}) </a:t>
            </a:r>
            <a:r>
              <a:rPr lang="en-US" sz="1050" noProof="1"/>
              <a:t>to rename columns for ease of understanding</a:t>
            </a:r>
          </a:p>
          <a:p>
            <a:pPr marL="171450" indent="-171450">
              <a:buFont typeface="Arial" panose="020B0604020202020204" pitchFamily="34" charset="0"/>
              <a:buChar char="•"/>
            </a:pPr>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stockModel = sm.OLS.from_formula("Total ~ 	Year", data=df_total).fit(), stockPredicts = stockModel.predict() </a:t>
            </a:r>
          </a:p>
          <a:p>
            <a:r>
              <a:rPr lang="en-US" sz="1050" noProof="1">
                <a:solidFill>
                  <a:schemeClr val="tx2">
                    <a:lumMod val="75000"/>
                    <a:lumOff val="25000"/>
                  </a:schemeClr>
                </a:solidFill>
              </a:rPr>
              <a:t>     </a:t>
            </a:r>
            <a:r>
              <a:rPr lang="en-US" sz="1050" noProof="1"/>
              <a:t>To check fit of data using linear regression</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display() </a:t>
            </a:r>
            <a:r>
              <a:rPr lang="en-US" sz="1050" noProof="1"/>
              <a:t>to view the DataFrame, Linear Regression Model and Lineplot</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43641" y="355825"/>
            <a:ext cx="1615440" cy="369332"/>
          </a:xfrm>
          <a:prstGeom prst="rect">
            <a:avLst/>
          </a:prstGeom>
          <a:noFill/>
        </p:spPr>
        <p:txBody>
          <a:bodyPr wrap="square" rtlCol="0">
            <a:spAutoFit/>
          </a:bodyPr>
          <a:lstStyle/>
          <a:p>
            <a:pPr algn="ctr"/>
            <a:r>
              <a:rPr lang="en-US" dirty="0"/>
              <a:t>Datasets: 5,6</a:t>
            </a:r>
          </a:p>
        </p:txBody>
      </p:sp>
      <p:sp>
        <p:nvSpPr>
          <p:cNvPr id="3" name="Rectangle 1">
            <a:extLst>
              <a:ext uri="{FF2B5EF4-FFF2-40B4-BE49-F238E27FC236}">
                <a16:creationId xmlns:a16="http://schemas.microsoft.com/office/drawing/2014/main" id="{5CC6FD0D-A5FB-4153-AD3F-C5AB423AAC5E}"/>
              </a:ext>
            </a:extLst>
          </p:cNvPr>
          <p:cNvSpPr>
            <a:spLocks noChangeArrowheads="1"/>
          </p:cNvSpPr>
          <p:nvPr/>
        </p:nvSpPr>
        <p:spPr bwMode="auto">
          <a:xfrm>
            <a:off x="1247810" y="1175875"/>
            <a:ext cx="4450257" cy="517064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df9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road-traffic-conditions/(5) traffic-facilities.csv'</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#import dataset 5</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df10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road-traffic-conditions/(6) vehicular-facilities.csv'</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#import dataset 5</a:t>
            </a:r>
            <a:br>
              <a:rPr kumimoji="0" lang="en-US" altLang="en-US" sz="600" b="0" i="0" u="none" strike="noStrike" cap="none" normalizeH="0" baseline="0" noProof="1">
                <a:ln>
                  <a:noFill/>
                </a:ln>
                <a:solidFill>
                  <a:srgbClr val="98AFFF"/>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df9.</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df10.</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df9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df9.</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'facility'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'Type of Facility'</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'Count'</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#rename columns for easier readability</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df10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df10.</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'facility'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'Type of Facility'</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'Count'</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#rename columns for easier readability</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concat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df9,df10</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#concatenate the 2 DataFrames for easier readability</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sort_values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by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'Count'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reset_index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drop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'index'</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#clean final data</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total_typeof_keys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total_typeof_values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year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total_typeof_values.</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"Count"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total_typeof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dict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zip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total_typeof_keys, total_typeof_values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Series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total_typeof, </a:t>
            </a:r>
            <a:r>
              <a:rPr kumimoji="0" lang="en-US" altLang="en-US" sz="600" b="0" i="0" u="none" strike="noStrike" cap="none" normalizeH="0" baseline="0" noProof="1">
                <a:ln>
                  <a:noFill/>
                </a:ln>
                <a:solidFill>
                  <a:srgbClr val="6272A4"/>
                </a:solidFill>
                <a:effectLst/>
                <a:latin typeface="Arial Unicode MS"/>
                <a:ea typeface="JetBrains Mono"/>
              </a:rPr>
              <a:t>index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#make index using np.unique of years</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set_index</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'Type of Facility'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df_final_total.</a:t>
            </a:r>
            <a:r>
              <a:rPr kumimoji="0" lang="en-US" altLang="en-US" sz="600" b="0" i="0" u="none" strike="noStrike" cap="none" normalizeH="0" baseline="0" noProof="1">
                <a:ln>
                  <a:noFill/>
                </a:ln>
                <a:solidFill>
                  <a:srgbClr val="50FA7B"/>
                </a:solidFill>
                <a:effectLst/>
                <a:latin typeface="Arial Unicode MS"/>
                <a:ea typeface="JetBrains Mono"/>
              </a:rPr>
              <a:t>to_frame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reset_index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df_final_total.</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'index'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Data/(5,6)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df_final_total.</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Data/(5,6) total_cleaned.csv'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df_final_total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#check data fit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stockModel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sm.OLS.</a:t>
            </a:r>
            <a:r>
              <a:rPr kumimoji="0" lang="en-US" altLang="en-US" sz="600" b="0" i="0" u="none" strike="noStrike" cap="none" normalizeH="0" baseline="0" noProof="1">
                <a:ln>
                  <a:noFill/>
                </a:ln>
                <a:solidFill>
                  <a:srgbClr val="50FA7B"/>
                </a:solidFill>
                <a:effectLst/>
                <a:latin typeface="Arial Unicode MS"/>
                <a:ea typeface="JetBrains Mono"/>
              </a:rPr>
              <a:t>from_formula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  Year"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df_final_total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stockPredicts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predict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#print data analysis output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stockModel.params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summary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scatter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 </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best fit line Y = C + M * X</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m,c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polyfit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6272A4"/>
                </a:solidFill>
                <a:effectLst/>
                <a:latin typeface="Arial Unicode MS"/>
                <a:ea typeface="JetBrains Mono"/>
              </a:rPr>
              <a:t>deg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c</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m</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a:t>
            </a:r>
            <a:r>
              <a:rPr kumimoji="0" lang="en-US" altLang="en-US" sz="600" b="0" i="0" u="none" strike="noStrike" cap="none" normalizeH="0" baseline="0" noProof="1">
                <a:ln>
                  <a:noFill/>
                </a:ln>
                <a:solidFill>
                  <a:srgbClr val="F1FA8C"/>
                </a:solidFill>
                <a:effectLst/>
                <a:latin typeface="Arial Unicode MS"/>
                <a:ea typeface="JetBrains Mono"/>
              </a:rPr>
              <a:t>'r-'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ylabel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D350AE6-14F7-43EF-B428-097C7CFD500B}"/>
              </a:ext>
            </a:extLst>
          </p:cNvPr>
          <p:cNvPicPr>
            <a:picLocks noChangeAspect="1"/>
          </p:cNvPicPr>
          <p:nvPr/>
        </p:nvPicPr>
        <p:blipFill>
          <a:blip r:embed="rId8"/>
          <a:stretch>
            <a:fillRect/>
          </a:stretch>
        </p:blipFill>
        <p:spPr>
          <a:xfrm>
            <a:off x="30676" y="1175875"/>
            <a:ext cx="1067871" cy="5092364"/>
          </a:xfrm>
          <a:prstGeom prst="rect">
            <a:avLst/>
          </a:prstGeom>
        </p:spPr>
      </p:pic>
    </p:spTree>
    <p:extLst>
      <p:ext uri="{BB962C8B-B14F-4D97-AF65-F5344CB8AC3E}">
        <p14:creationId xmlns:p14="http://schemas.microsoft.com/office/powerpoint/2010/main" val="119305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DE2C2FD-E004-4D9F-8114-036DC61BD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690992" y="0"/>
            <a:ext cx="8805333" cy="1009523"/>
          </a:xfrm>
        </p:spPr>
        <p:txBody>
          <a:bodyPr>
            <a:normAutofit/>
          </a:bodyPr>
          <a:lstStyle/>
          <a:p>
            <a:pPr algn="ctr"/>
            <a:r>
              <a:rPr lang="en-SG" dirty="0"/>
              <a:t>Explanation of insights</a:t>
            </a:r>
          </a:p>
        </p:txBody>
      </p:sp>
      <p:pic>
        <p:nvPicPr>
          <p:cNvPr id="7" name="Picture 6" descr="Chart, line chart&#10;&#10;Description automatically generated">
            <a:extLst>
              <a:ext uri="{FF2B5EF4-FFF2-40B4-BE49-F238E27FC236}">
                <a16:creationId xmlns:a16="http://schemas.microsoft.com/office/drawing/2014/main" id="{B51A2559-B81C-4AFD-A0C4-8A2C2CF15950}"/>
              </a:ext>
            </a:extLst>
          </p:cNvPr>
          <p:cNvPicPr>
            <a:picLocks noChangeAspect="1"/>
          </p:cNvPicPr>
          <p:nvPr/>
        </p:nvPicPr>
        <p:blipFill rotWithShape="1">
          <a:blip r:embed="rId3"/>
          <a:srcRect r="2" b="696"/>
          <a:stretch/>
        </p:blipFill>
        <p:spPr>
          <a:xfrm>
            <a:off x="6290060" y="1126113"/>
            <a:ext cx="4553509" cy="2294862"/>
          </a:xfrm>
          <a:prstGeom prst="rect">
            <a:avLst/>
          </a:prstGeom>
          <a:ln>
            <a:solidFill>
              <a:schemeClr val="tx2">
                <a:lumMod val="75000"/>
                <a:lumOff val="25000"/>
              </a:schemeClr>
            </a:solidFill>
          </a:ln>
        </p:spPr>
      </p:pic>
      <p:pic>
        <p:nvPicPr>
          <p:cNvPr id="12" name="Picture 11">
            <a:extLst>
              <a:ext uri="{FF2B5EF4-FFF2-40B4-BE49-F238E27FC236}">
                <a16:creationId xmlns:a16="http://schemas.microsoft.com/office/drawing/2014/main" id="{E0E1CCDE-8B69-4958-BCA3-439FC60CC94F}"/>
              </a:ext>
            </a:extLst>
          </p:cNvPr>
          <p:cNvPicPr>
            <a:picLocks noChangeAspect="1"/>
          </p:cNvPicPr>
          <p:nvPr/>
        </p:nvPicPr>
        <p:blipFill rotWithShape="1">
          <a:blip r:embed="rId4"/>
          <a:srcRect l="1" t="1" r="17" b="3"/>
          <a:stretch/>
        </p:blipFill>
        <p:spPr>
          <a:xfrm>
            <a:off x="1440226" y="1134138"/>
            <a:ext cx="4722060" cy="2294862"/>
          </a:xfrm>
          <a:prstGeom prst="rect">
            <a:avLst/>
          </a:prstGeom>
          <a:ln>
            <a:solidFill>
              <a:schemeClr val="tx2">
                <a:lumMod val="75000"/>
                <a:lumOff val="25000"/>
              </a:schemeClr>
            </a:solidFill>
          </a:ln>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999066" y="3500110"/>
                <a:ext cx="6959601" cy="2927416"/>
              </a:xfrm>
            </p:spPr>
            <p:txBody>
              <a:bodyPr>
                <a:normAutofit fontScale="92500" lnSpcReduction="10000"/>
              </a:bodyPr>
              <a:lstStyle/>
              <a:p>
                <a:pPr algn="just">
                  <a:lnSpc>
                    <a:spcPct val="110000"/>
                  </a:lnSpc>
                </a:pPr>
                <a:r>
                  <a:rPr lang="en-SG" sz="1200" dirty="0"/>
                  <a:t>There were </a:t>
                </a:r>
                <a:r>
                  <a:rPr lang="en-SG" sz="1200" u="sng" dirty="0">
                    <a:solidFill>
                      <a:schemeClr val="tx2">
                        <a:lumMod val="75000"/>
                        <a:lumOff val="25000"/>
                      </a:schemeClr>
                    </a:solidFill>
                  </a:rPr>
                  <a:t>no empty columns</a:t>
                </a:r>
                <a:r>
                  <a:rPr lang="en-SG" sz="1200" dirty="0">
                    <a:solidFill>
                      <a:schemeClr val="tx2">
                        <a:lumMod val="75000"/>
                        <a:lumOff val="25000"/>
                      </a:schemeClr>
                    </a:solidFill>
                  </a:rPr>
                  <a:t> </a:t>
                </a:r>
                <a:r>
                  <a:rPr lang="en-SG" sz="1200" dirty="0"/>
                  <a:t>in the dataset.</a:t>
                </a:r>
              </a:p>
              <a:p>
                <a:pPr algn="just">
                  <a:lnSpc>
                    <a:spcPct val="110000"/>
                  </a:lnSpc>
                </a:pPr>
                <a:r>
                  <a:rPr lang="en-SG" sz="1200" dirty="0"/>
                  <a:t>After plotting Year against Total Number of Facilities Built, we can observe a positive correlation between the variables, with an </a:t>
                </a:r>
                <a14:m>
                  <m:oMath xmlns:m="http://schemas.openxmlformats.org/officeDocument/2006/math">
                    <m:sSup>
                      <m:sSupPr>
                        <m:ctrlPr>
                          <a:rPr lang="en-SG" sz="1200" i="1" u="sng" smtClean="0">
                            <a:solidFill>
                              <a:schemeClr val="tx2">
                                <a:lumMod val="75000"/>
                                <a:lumOff val="25000"/>
                              </a:schemeClr>
                            </a:solidFill>
                            <a:latin typeface="Cambria Math" panose="02040503050406030204" pitchFamily="18" charset="0"/>
                          </a:rPr>
                        </m:ctrlPr>
                      </m:sSupPr>
                      <m:e>
                        <m:r>
                          <a:rPr lang="en-US" sz="1200" b="0" i="1" u="sng">
                            <a:solidFill>
                              <a:schemeClr val="tx2">
                                <a:lumMod val="75000"/>
                                <a:lumOff val="25000"/>
                              </a:schemeClr>
                            </a:solidFill>
                            <a:latin typeface="Cambria Math" panose="02040503050406030204" pitchFamily="18" charset="0"/>
                          </a:rPr>
                          <m:t>𝑅</m:t>
                        </m:r>
                      </m:e>
                      <m:sup>
                        <m:r>
                          <a:rPr lang="en-US" sz="1200" b="0" i="1" u="sng">
                            <a:solidFill>
                              <a:schemeClr val="tx2">
                                <a:lumMod val="75000"/>
                                <a:lumOff val="25000"/>
                              </a:schemeClr>
                            </a:solidFill>
                            <a:latin typeface="Cambria Math" panose="02040503050406030204" pitchFamily="18" charset="0"/>
                          </a:rPr>
                          <m:t>2</m:t>
                        </m:r>
                      </m:sup>
                    </m:sSup>
                  </m:oMath>
                </a14:m>
                <a:r>
                  <a:rPr lang="en-SG" sz="1200" u="sng" dirty="0">
                    <a:solidFill>
                      <a:schemeClr val="tx2">
                        <a:lumMod val="75000"/>
                        <a:lumOff val="25000"/>
                      </a:schemeClr>
                    </a:solidFill>
                  </a:rPr>
                  <a:t> value of 97.8%</a:t>
                </a:r>
                <a:r>
                  <a:rPr lang="en-SG" sz="1200" dirty="0"/>
                  <a:t>. This suggests that 96.6% of the Total Number of Facilities Built can be explained by Year, indicating a </a:t>
                </a:r>
                <a:r>
                  <a:rPr lang="en-SG" sz="1200" u="sng" dirty="0">
                    <a:solidFill>
                      <a:schemeClr val="tx2">
                        <a:lumMod val="75000"/>
                        <a:lumOff val="25000"/>
                      </a:schemeClr>
                    </a:solidFill>
                  </a:rPr>
                  <a:t>very strong relationship</a:t>
                </a:r>
                <a:r>
                  <a:rPr lang="en-SG" sz="1200" dirty="0">
                    <a:solidFill>
                      <a:schemeClr val="tx2">
                        <a:lumMod val="75000"/>
                        <a:lumOff val="25000"/>
                      </a:schemeClr>
                    </a:solidFill>
                  </a:rPr>
                  <a:t> </a:t>
                </a:r>
                <a:r>
                  <a:rPr lang="en-SG" sz="1200" dirty="0"/>
                  <a:t>between Year and Year against Total Number of Facilities Built.</a:t>
                </a:r>
              </a:p>
              <a:p>
                <a:pPr algn="just">
                  <a:lnSpc>
                    <a:spcPct val="110000"/>
                  </a:lnSpc>
                </a:pPr>
                <a:endParaRPr lang="en-SG" sz="1200" dirty="0"/>
              </a:p>
              <a:p>
                <a:pPr algn="just">
                  <a:lnSpc>
                    <a:spcPct val="110000"/>
                  </a:lnSpc>
                </a:pPr>
                <a:r>
                  <a:rPr lang="en-SG" sz="1200" dirty="0"/>
                  <a:t>From 1994 to 2017, there was a </a:t>
                </a:r>
                <a:r>
                  <a:rPr lang="en-SG" sz="1200" u="sng" dirty="0">
                    <a:solidFill>
                      <a:schemeClr val="tx2">
                        <a:lumMod val="75000"/>
                        <a:lumOff val="25000"/>
                      </a:schemeClr>
                    </a:solidFill>
                  </a:rPr>
                  <a:t>direct correlation</a:t>
                </a:r>
                <a:r>
                  <a:rPr lang="en-SG" sz="1200" dirty="0">
                    <a:solidFill>
                      <a:schemeClr val="tx2">
                        <a:lumMod val="75000"/>
                        <a:lumOff val="25000"/>
                      </a:schemeClr>
                    </a:solidFill>
                  </a:rPr>
                  <a:t> </a:t>
                </a:r>
                <a:r>
                  <a:rPr lang="en-SG" sz="1200" dirty="0"/>
                  <a:t>between year and the total number of facilities built. This suggests that Singapore has been focusing on improving on its availability and quality of vehicular facilities for drivers</a:t>
                </a:r>
              </a:p>
              <a:p>
                <a:pPr algn="just">
                  <a:lnSpc>
                    <a:spcPct val="110000"/>
                  </a:lnSpc>
                </a:pPr>
                <a:endParaRPr lang="en-SG" sz="1200" dirty="0"/>
              </a:p>
              <a:p>
                <a:pPr algn="just">
                  <a:lnSpc>
                    <a:spcPct val="110000"/>
                  </a:lnSpc>
                </a:pPr>
                <a:r>
                  <a:rPr lang="en-SG" sz="1200" dirty="0"/>
                  <a:t>Additionally for each year, we can observe that construction of traffic lights hold precedence over the others, accounting for a whopping average of </a:t>
                </a:r>
                <a:r>
                  <a:rPr lang="en-SG" sz="1200" u="sng" dirty="0">
                    <a:solidFill>
                      <a:schemeClr val="tx2">
                        <a:lumMod val="75000"/>
                        <a:lumOff val="25000"/>
                      </a:schemeClr>
                    </a:solidFill>
                  </a:rPr>
                  <a:t>84% of all facilities</a:t>
                </a:r>
                <a:r>
                  <a:rPr lang="en-SG" sz="1200" dirty="0">
                    <a:solidFill>
                      <a:schemeClr val="tx2">
                        <a:lumMod val="75000"/>
                        <a:lumOff val="25000"/>
                      </a:schemeClr>
                    </a:solidFill>
                  </a:rPr>
                  <a:t> </a:t>
                </a:r>
                <a:r>
                  <a:rPr lang="en-SG" sz="1200" dirty="0"/>
                  <a:t>built each year. However, we can see that in 1994, there were no ERP gantries built, whereas in 2017, there were 32. This can be explained by the fact that Singapore is taking active efforts to </a:t>
                </a:r>
                <a:r>
                  <a:rPr lang="en-SG" sz="1200" u="sng" dirty="0">
                    <a:solidFill>
                      <a:schemeClr val="tx2">
                        <a:lumMod val="75000"/>
                        <a:lumOff val="25000"/>
                      </a:schemeClr>
                    </a:solidFill>
                  </a:rPr>
                  <a:t>modernise its vehicular infrastructure</a:t>
                </a:r>
                <a:r>
                  <a:rPr lang="en-SG" sz="1200" dirty="0"/>
                  <a:t>, displaying </a:t>
                </a:r>
                <a:r>
                  <a:rPr lang="en-SG" sz="1200" u="sng" dirty="0">
                    <a:solidFill>
                      <a:schemeClr val="tx2">
                        <a:lumMod val="75000"/>
                        <a:lumOff val="25000"/>
                      </a:schemeClr>
                    </a:solidFill>
                  </a:rPr>
                  <a:t>active efforts</a:t>
                </a:r>
                <a:r>
                  <a:rPr lang="en-SG" sz="1200" dirty="0">
                    <a:solidFill>
                      <a:schemeClr val="tx2">
                        <a:lumMod val="75000"/>
                        <a:lumOff val="25000"/>
                      </a:schemeClr>
                    </a:solidFill>
                  </a:rPr>
                  <a:t> </a:t>
                </a:r>
                <a:r>
                  <a:rPr lang="en-SG" sz="1200" dirty="0"/>
                  <a:t>in maintaining the status quo of quality control for its drivers on the road.</a:t>
                </a:r>
              </a:p>
              <a:p>
                <a:pPr>
                  <a:lnSpc>
                    <a:spcPct val="110000"/>
                  </a:lnSpc>
                </a:pPr>
                <a:endParaRPr lang="en-SG" sz="500" dirty="0"/>
              </a:p>
            </p:txBody>
          </p:sp>
        </mc:Choice>
        <mc:Fallback xmlns="">
          <p:sp>
            <p:nvSpPr>
              <p:cNvPr id="3" name="Content Placeholder 2">
                <a:extLst>
                  <a:ext uri="{FF2B5EF4-FFF2-40B4-BE49-F238E27FC236}">
                    <a16:creationId xmlns:a16="http://schemas.microsoft.com/office/drawing/2014/main" id="{AAC7AC91-BC21-4954-9449-CAD3FD113785}"/>
                  </a:ext>
                </a:extLst>
              </p:cNvPr>
              <p:cNvSpPr>
                <a:spLocks noGrp="1" noRot="1" noChangeAspect="1" noMove="1" noResize="1" noEditPoints="1" noAdjustHandles="1" noChangeArrowheads="1" noChangeShapeType="1" noTextEdit="1"/>
              </p:cNvSpPr>
              <p:nvPr>
                <p:ph idx="1"/>
              </p:nvPr>
            </p:nvSpPr>
            <p:spPr>
              <a:xfrm>
                <a:off x="999066" y="3500110"/>
                <a:ext cx="6959601" cy="2927416"/>
              </a:xfrm>
              <a:blipFill>
                <a:blip r:embed="rId5"/>
                <a:stretch>
                  <a:fillRect l="-1226" t="-1458" r="-1226"/>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FC204CD-18A5-4523-8283-B1288474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95C168E-B52D-46FA-9CE0-8C2650473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0AB5853-7F40-40ED-BFB4-DAAFE5844AF8}"/>
              </a:ext>
            </a:extLst>
          </p:cNvPr>
          <p:cNvSpPr/>
          <p:nvPr/>
        </p:nvSpPr>
        <p:spPr>
          <a:xfrm>
            <a:off x="5730486" y="1408286"/>
            <a:ext cx="431800" cy="1725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8108EB9-B23D-4473-A23D-DD6B2F83CB9C}"/>
              </a:ext>
            </a:extLst>
          </p:cNvPr>
          <p:cNvPicPr>
            <a:picLocks noChangeAspect="1"/>
          </p:cNvPicPr>
          <p:nvPr/>
        </p:nvPicPr>
        <p:blipFill>
          <a:blip r:embed="rId6"/>
          <a:stretch>
            <a:fillRect/>
          </a:stretch>
        </p:blipFill>
        <p:spPr>
          <a:xfrm>
            <a:off x="8068792" y="3599468"/>
            <a:ext cx="2816749" cy="2643061"/>
          </a:xfrm>
          <a:prstGeom prst="rect">
            <a:avLst/>
          </a:prstGeom>
        </p:spPr>
      </p:pic>
    </p:spTree>
    <p:extLst>
      <p:ext uri="{BB962C8B-B14F-4D97-AF65-F5344CB8AC3E}">
        <p14:creationId xmlns:p14="http://schemas.microsoft.com/office/powerpoint/2010/main" val="121454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575654"/>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3173446075"/>
              </p:ext>
            </p:extLst>
          </p:nvPr>
        </p:nvGraphicFramePr>
        <p:xfrm>
          <a:off x="4789850" y="436578"/>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5001408" y="3172473"/>
            <a:ext cx="7187293" cy="3162404"/>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.isna().sum() </a:t>
            </a:r>
            <a:r>
              <a:rPr lang="en-US" sz="1050" noProof="1"/>
              <a:t>to check for null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np.unique(df["Year"]) </a:t>
            </a:r>
            <a:r>
              <a:rPr lang="en-US" sz="1050" noProof="1"/>
              <a:t>to retrieve unique years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 pd.concat([df,df]) </a:t>
            </a:r>
            <a:r>
              <a:rPr lang="en-US" sz="1050" noProof="1"/>
              <a:t>to join the datasets for easier readability and functionality</a:t>
            </a:r>
          </a:p>
          <a:p>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dict(zip()) </a:t>
            </a:r>
            <a:r>
              <a:rPr lang="en-US" sz="1050" noProof="1"/>
              <a:t>usage of dict() and zip() functions to create dictionary with road length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.rename(columns={}) </a:t>
            </a:r>
            <a:r>
              <a:rPr lang="en-US" sz="1050" noProof="1"/>
              <a:t>to rename columns for ease of understanding</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display() </a:t>
            </a:r>
            <a:r>
              <a:rPr lang="en-US" sz="1050" noProof="1"/>
              <a:t>to view the DataFrame, Linear Regression Model and Lineplot</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stockModel = sm.OLS.from_formula("Total ~ 	Year", data=df_total).fit(), stockPredicts = stockModel.predict() </a:t>
            </a:r>
          </a:p>
          <a:p>
            <a:r>
              <a:rPr lang="en-US" sz="1050" noProof="1">
                <a:solidFill>
                  <a:schemeClr val="tx2">
                    <a:lumMod val="75000"/>
                    <a:lumOff val="25000"/>
                  </a:schemeClr>
                </a:solidFill>
              </a:rPr>
              <a:t>     </a:t>
            </a:r>
            <a:r>
              <a:rPr lang="en-US" sz="1050" noProof="1"/>
              <a:t>To check fit of data using linear regression</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35174" y="217453"/>
            <a:ext cx="1615440" cy="369332"/>
          </a:xfrm>
          <a:prstGeom prst="rect">
            <a:avLst/>
          </a:prstGeom>
          <a:noFill/>
        </p:spPr>
        <p:txBody>
          <a:bodyPr wrap="square" rtlCol="0">
            <a:spAutoFit/>
          </a:bodyPr>
          <a:lstStyle/>
          <a:p>
            <a:pPr algn="ctr"/>
            <a:r>
              <a:rPr lang="en-US" dirty="0"/>
              <a:t>Datasets: 7,8,9</a:t>
            </a:r>
          </a:p>
        </p:txBody>
      </p:sp>
      <p:pic>
        <p:nvPicPr>
          <p:cNvPr id="5" name="Picture 4">
            <a:extLst>
              <a:ext uri="{FF2B5EF4-FFF2-40B4-BE49-F238E27FC236}">
                <a16:creationId xmlns:a16="http://schemas.microsoft.com/office/drawing/2014/main" id="{3E605CC0-DC80-4CDB-A171-366222711A13}"/>
              </a:ext>
            </a:extLst>
          </p:cNvPr>
          <p:cNvPicPr>
            <a:picLocks noChangeAspect="1"/>
          </p:cNvPicPr>
          <p:nvPr/>
        </p:nvPicPr>
        <p:blipFill>
          <a:blip r:embed="rId8"/>
          <a:stretch>
            <a:fillRect/>
          </a:stretch>
        </p:blipFill>
        <p:spPr>
          <a:xfrm>
            <a:off x="8595055" y="2323206"/>
            <a:ext cx="1540119" cy="1495261"/>
          </a:xfrm>
          <a:prstGeom prst="rect">
            <a:avLst/>
          </a:prstGeom>
          <a:ln>
            <a:solidFill>
              <a:schemeClr val="tx2">
                <a:lumMod val="75000"/>
                <a:lumOff val="25000"/>
              </a:schemeClr>
            </a:solidFill>
          </a:ln>
        </p:spPr>
      </p:pic>
      <p:sp>
        <p:nvSpPr>
          <p:cNvPr id="7" name="Rectangle 1">
            <a:extLst>
              <a:ext uri="{FF2B5EF4-FFF2-40B4-BE49-F238E27FC236}">
                <a16:creationId xmlns:a16="http://schemas.microsoft.com/office/drawing/2014/main" id="{EC518CEB-7DDB-4A50-80B4-2AAA8CAC74DA}"/>
              </a:ext>
            </a:extLst>
          </p:cNvPr>
          <p:cNvSpPr>
            <a:spLocks noChangeArrowheads="1"/>
          </p:cNvSpPr>
          <p:nvPr/>
        </p:nvSpPr>
        <p:spPr bwMode="auto">
          <a:xfrm>
            <a:off x="163510" y="702566"/>
            <a:ext cx="4680177" cy="563231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pd.</a:t>
            </a:r>
            <a:r>
              <a:rPr kumimoji="0" lang="en-US" altLang="en-US" sz="900" b="0" i="0" u="none" strike="noStrike" cap="none" normalizeH="0" baseline="0" noProof="1">
                <a:ln>
                  <a:noFill/>
                </a:ln>
                <a:solidFill>
                  <a:srgbClr val="50FA7B"/>
                </a:solidFill>
                <a:effectLst/>
                <a:latin typeface="Arial Unicode MS"/>
                <a:ea typeface="JetBrains Mono"/>
              </a:rPr>
              <a:t>read_csv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r'./Datasets/(2) road-traffic-conditions/(7) annual-motor-vehicle-population-by-type-of-fuel-used.csv’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dropna</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astype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BD93F9"/>
                </a:solidFill>
                <a:effectLst/>
                <a:latin typeface="Arial Unicode MS"/>
                <a:ea typeface="JetBrains Mono"/>
              </a:rPr>
              <a:t>int</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astype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"number"</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BD93F9"/>
                </a:solidFill>
                <a:effectLst/>
                <a:latin typeface="Arial Unicode MS"/>
                <a:ea typeface="JetBrains Mono"/>
              </a:rPr>
              <a:t>int</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rename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6272A4"/>
                </a:solidFill>
                <a:effectLst/>
                <a:latin typeface="Arial Unicode MS"/>
                <a:ea typeface="JetBrains Mono"/>
              </a:rPr>
              <a:t>columns</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'engine'</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'Engine Type'</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'number'</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'Count'</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drop</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'Cars'</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.index</a:t>
            </a:r>
            <a:r>
              <a:rPr kumimoji="0" lang="en-US" altLang="en-US" sz="900" b="1" i="0" u="none" strike="noStrike" cap="none" normalizeH="0" baseline="0" noProof="1">
                <a:ln>
                  <a:noFill/>
                </a:ln>
                <a:solidFill>
                  <a:srgbClr val="BD93F9"/>
                </a:solidFill>
                <a:effectLst/>
                <a:latin typeface="Arial Unicode MS"/>
                <a:ea typeface="JetBrains Mono"/>
              </a:rPr>
              <a:t>) </a:t>
            </a:r>
            <a:r>
              <a:rPr kumimoji="0" lang="en-US" altLang="en-US" sz="900" b="0" i="0" u="none" strike="noStrike" cap="none" normalizeH="0" baseline="0" noProof="1">
                <a:ln>
                  <a:noFill/>
                </a:ln>
                <a:solidFill>
                  <a:srgbClr val="98AFFF"/>
                </a:solidFill>
                <a:effectLst/>
                <a:latin typeface="Arial Unicode MS"/>
                <a:ea typeface="JetBrains Mono"/>
              </a:rPr>
              <a:t># only keep cars</a:t>
            </a:r>
            <a:br>
              <a:rPr kumimoji="0" lang="en-US" altLang="en-US" sz="900" b="0" i="0" u="none" strike="noStrike" cap="none" normalizeH="0" baseline="0" noProof="1">
                <a:ln>
                  <a:noFill/>
                </a:ln>
                <a:solidFill>
                  <a:srgbClr val="98AFFF"/>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groupby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head</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3</a:t>
            </a:r>
            <a:r>
              <a:rPr kumimoji="0" lang="en-US" altLang="en-US" sz="900" b="1" i="0" u="none" strike="noStrike" cap="none" normalizeH="0" baseline="0" noProof="1">
                <a:ln>
                  <a:noFill/>
                </a:ln>
                <a:solidFill>
                  <a:srgbClr val="BD93F9"/>
                </a:solidFill>
                <a:effectLst/>
                <a:latin typeface="Arial Unicode MS"/>
                <a:ea typeface="JetBrains Mono"/>
              </a:rPr>
              <a:t>) </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drop</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 </a:t>
            </a:r>
            <a:r>
              <a:rPr kumimoji="0" lang="en-US" altLang="en-US" sz="900" b="0" i="0" u="none" strike="noStrike" cap="none" normalizeH="0" baseline="0" noProof="1">
                <a:ln>
                  <a:noFill/>
                </a:ln>
                <a:solidFill>
                  <a:srgbClr val="6272A4"/>
                </a:solidFill>
                <a:effectLst/>
                <a:latin typeface="Arial Unicode MS"/>
                <a:ea typeface="JetBrains Mono"/>
              </a:rPr>
              <a:t>axis</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set_index</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'Engine Type'</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0" i="0" u="none" strike="noStrike" cap="none" normalizeH="0" baseline="0" noProof="1">
                <a:ln>
                  <a:noFill/>
                </a:ln>
                <a:solidFill>
                  <a:srgbClr val="50FA7B"/>
                </a:solidFill>
                <a:effectLst/>
                <a:latin typeface="Arial Unicode MS"/>
                <a:ea typeface="JetBrains Mono"/>
              </a:rPr>
              <a:t>to_csv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'./Datasets/Cleaned Data/(7) cleaned.csv'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df11</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df17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pd.</a:t>
            </a:r>
            <a:r>
              <a:rPr kumimoji="0" lang="en-US" altLang="en-US" sz="900" b="0" i="0" u="none" strike="noStrike" cap="none" normalizeH="0" baseline="0" noProof="1">
                <a:ln>
                  <a:noFill/>
                </a:ln>
                <a:solidFill>
                  <a:srgbClr val="50FA7B"/>
                </a:solidFill>
                <a:effectLst/>
                <a:latin typeface="Arial Unicode MS"/>
                <a:ea typeface="JetBrains Mono"/>
              </a:rPr>
              <a:t>read_csv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r'./Datasets/(3) Fuel Data/(8) Annual Fuel Data.csv'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df19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pd.</a:t>
            </a:r>
            <a:r>
              <a:rPr kumimoji="0" lang="en-US" altLang="en-US" sz="900" b="0" i="0" u="none" strike="noStrike" cap="none" normalizeH="0" baseline="0" noProof="1">
                <a:ln>
                  <a:noFill/>
                </a:ln>
                <a:solidFill>
                  <a:srgbClr val="50FA7B"/>
                </a:solidFill>
                <a:effectLst/>
                <a:latin typeface="Arial Unicode MS"/>
                <a:ea typeface="JetBrains Mono"/>
              </a:rPr>
              <a:t>read_csv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r'./Datasets/(3) Fuel Data/(8) Annual Fuel Data Monthly.csv'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df17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dropna</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df17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astype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BD93F9"/>
                </a:solidFill>
                <a:effectLst/>
                <a:latin typeface="Arial Unicode MS"/>
                <a:ea typeface="JetBrains Mono"/>
              </a:rPr>
              <a:t>int</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to_csv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'./Datasets/Cleaned Data/(8) cleaned.csv'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df19.</a:t>
            </a:r>
            <a:r>
              <a:rPr kumimoji="0" lang="en-US" altLang="en-US" sz="900" b="0" i="0" u="none" strike="noStrike" cap="none" normalizeH="0" baseline="0" noProof="1">
                <a:ln>
                  <a:noFill/>
                </a:ln>
                <a:solidFill>
                  <a:srgbClr val="50FA7B"/>
                </a:solidFill>
                <a:effectLst/>
                <a:latin typeface="Arial Unicode MS"/>
                <a:ea typeface="JetBrains Mono"/>
              </a:rPr>
              <a:t>to_csv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'./Datasets/Cleaned Data/(8) monthly cleaned.csv'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df19</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lineplot1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sns.</a:t>
            </a:r>
            <a:r>
              <a:rPr kumimoji="0" lang="en-US" altLang="en-US" sz="900" b="0" i="0" u="none" strike="noStrike" cap="none" normalizeH="0" baseline="0" noProof="1">
                <a:ln>
                  <a:noFill/>
                </a:ln>
                <a:solidFill>
                  <a:srgbClr val="50FA7B"/>
                </a:solidFill>
                <a:effectLst/>
                <a:latin typeface="Arial Unicode MS"/>
                <a:ea typeface="JetBrains Mono"/>
              </a:rPr>
              <a:t>lineplot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6272A4"/>
                </a:solidFill>
                <a:effectLst/>
                <a:latin typeface="Arial Unicode MS"/>
                <a:ea typeface="JetBrains Mono"/>
              </a:rPr>
              <a:t>data</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df19</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lineplot1.</a:t>
            </a:r>
            <a:r>
              <a:rPr kumimoji="0" lang="en-US" altLang="en-US" sz="900" b="0" i="0" u="none" strike="noStrike" cap="none" normalizeH="0" baseline="0" noProof="1">
                <a:ln>
                  <a:noFill/>
                </a:ln>
                <a:solidFill>
                  <a:srgbClr val="50FA7B"/>
                </a:solidFill>
                <a:effectLst/>
                <a:latin typeface="Arial Unicode MS"/>
                <a:ea typeface="JetBrains Mono"/>
              </a:rPr>
              <a:t>set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6272A4"/>
                </a:solidFill>
                <a:effectLst/>
                <a:latin typeface="Arial Unicode MS"/>
                <a:ea typeface="JetBrains Mono"/>
              </a:rPr>
              <a:t>xticklabels</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0</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1975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1985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1995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2005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2015</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plt.</a:t>
            </a:r>
            <a:r>
              <a:rPr kumimoji="0" lang="en-US" altLang="en-US" sz="900" b="0" i="0" u="none" strike="noStrike" cap="none" normalizeH="0" baseline="0" noProof="1">
                <a:ln>
                  <a:noFill/>
                </a:ln>
                <a:solidFill>
                  <a:srgbClr val="50FA7B"/>
                </a:solidFill>
                <a:effectLst/>
                <a:latin typeface="Arial Unicode MS"/>
                <a:ea typeface="JetBrains Mono"/>
              </a:rPr>
              <a:t>show</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df18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pd.</a:t>
            </a:r>
            <a:r>
              <a:rPr kumimoji="0" lang="en-US" altLang="en-US" sz="900" b="0" i="0" u="none" strike="noStrike" cap="none" normalizeH="0" baseline="0" noProof="1">
                <a:ln>
                  <a:noFill/>
                </a:ln>
                <a:solidFill>
                  <a:srgbClr val="50FA7B"/>
                </a:solidFill>
                <a:effectLst/>
                <a:latin typeface="Arial Unicode MS"/>
                <a:ea typeface="JetBrains Mono"/>
              </a:rPr>
              <a:t>read_csv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r'./Datasets/(3) Fuel Data/(9) 12-Monthly Percentage Change.csv'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df20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pd.</a:t>
            </a:r>
            <a:r>
              <a:rPr kumimoji="0" lang="en-US" altLang="en-US" sz="900" b="0" i="0" u="none" strike="noStrike" cap="none" normalizeH="0" baseline="0" noProof="1">
                <a:ln>
                  <a:noFill/>
                </a:ln>
                <a:solidFill>
                  <a:srgbClr val="50FA7B"/>
                </a:solidFill>
                <a:effectLst/>
                <a:latin typeface="Arial Unicode MS"/>
                <a:ea typeface="JetBrains Mono"/>
              </a:rPr>
              <a:t>read_csv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r'./Datasets/(3) Fuel Data/(9) Monthly.csv'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df18.</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df18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df18.</a:t>
            </a:r>
            <a:r>
              <a:rPr kumimoji="0" lang="en-US" altLang="en-US" sz="900" b="0" i="0" u="none" strike="noStrike" cap="none" normalizeH="0" baseline="0" noProof="1">
                <a:ln>
                  <a:noFill/>
                </a:ln>
                <a:solidFill>
                  <a:srgbClr val="50FA7B"/>
                </a:solidFill>
                <a:effectLst/>
                <a:latin typeface="Arial Unicode MS"/>
                <a:ea typeface="JetBrains Mono"/>
              </a:rPr>
              <a:t>dropna</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df18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df18.</a:t>
            </a:r>
            <a:r>
              <a:rPr kumimoji="0" lang="en-US" altLang="en-US" sz="900" b="0" i="0" u="none" strike="noStrike" cap="none" normalizeH="0" baseline="0" noProof="1">
                <a:ln>
                  <a:noFill/>
                </a:ln>
                <a:solidFill>
                  <a:srgbClr val="50FA7B"/>
                </a:solidFill>
                <a:effectLst/>
                <a:latin typeface="Arial Unicode MS"/>
                <a:ea typeface="JetBrains Mono"/>
              </a:rPr>
              <a:t>astype</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"Year"</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BD93F9"/>
                </a:solidFill>
                <a:effectLst/>
                <a:latin typeface="Arial Unicode MS"/>
                <a:ea typeface="JetBrains Mono"/>
              </a:rPr>
              <a:t>int</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df17.</a:t>
            </a:r>
            <a:r>
              <a:rPr kumimoji="0" lang="en-US" altLang="en-US" sz="900" b="0" i="0" u="none" strike="noStrike" cap="none" normalizeH="0" baseline="0" noProof="1">
                <a:ln>
                  <a:noFill/>
                </a:ln>
                <a:solidFill>
                  <a:srgbClr val="50FA7B"/>
                </a:solidFill>
                <a:effectLst/>
                <a:latin typeface="Arial Unicode MS"/>
                <a:ea typeface="JetBrains Mono"/>
              </a:rPr>
              <a:t>isna</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50FA7B"/>
                </a:solidFill>
                <a:effectLst/>
                <a:latin typeface="Arial Unicode MS"/>
                <a:ea typeface="JetBrains Mono"/>
              </a:rPr>
              <a:t>sum</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0" i="0" u="none" strike="noStrike" cap="none" normalizeH="0" baseline="0" noProof="1">
                <a:ln>
                  <a:noFill/>
                </a:ln>
                <a:solidFill>
                  <a:srgbClr val="FF79C6"/>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df18.</a:t>
            </a:r>
            <a:r>
              <a:rPr kumimoji="0" lang="en-US" altLang="en-US" sz="900" b="0" i="0" u="none" strike="noStrike" cap="none" normalizeH="0" baseline="0" noProof="1">
                <a:ln>
                  <a:noFill/>
                </a:ln>
                <a:solidFill>
                  <a:srgbClr val="50FA7B"/>
                </a:solidFill>
                <a:effectLst/>
                <a:latin typeface="Arial Unicode MS"/>
                <a:ea typeface="JetBrains Mono"/>
              </a:rPr>
              <a:t>to_csv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'./Datasets/Cleaned Data/(9) cleaned.csv'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df20.</a:t>
            </a:r>
            <a:r>
              <a:rPr kumimoji="0" lang="en-US" altLang="en-US" sz="900" b="0" i="0" u="none" strike="noStrike" cap="none" normalizeH="0" baseline="0" noProof="1">
                <a:ln>
                  <a:noFill/>
                </a:ln>
                <a:solidFill>
                  <a:srgbClr val="50FA7B"/>
                </a:solidFill>
                <a:effectLst/>
                <a:latin typeface="Arial Unicode MS"/>
                <a:ea typeface="JetBrains Mono"/>
              </a:rPr>
              <a:t>to_csv</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1FA8C"/>
                </a:solidFill>
                <a:effectLst/>
                <a:latin typeface="Arial Unicode MS"/>
                <a:ea typeface="JetBrains Mono"/>
              </a:rPr>
              <a:t>'./Datasets/Cleaned Data/(9) monthly cleaned.csv'</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df18</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50FA7B"/>
                </a:solidFill>
                <a:effectLst/>
                <a:latin typeface="Arial Unicode MS"/>
                <a:ea typeface="JetBrains Mono"/>
              </a:rPr>
              <a:t>display</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df20</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lineplot2 </a:t>
            </a:r>
            <a:r>
              <a:rPr kumimoji="0" lang="en-US" altLang="en-US" sz="900" b="0" i="0" u="none" strike="noStrike" cap="none" normalizeH="0" baseline="0" noProof="1">
                <a:ln>
                  <a:noFill/>
                </a:ln>
                <a:solidFill>
                  <a:srgbClr val="F998CC"/>
                </a:solidFill>
                <a:effectLst/>
                <a:latin typeface="Arial Unicode MS"/>
                <a:ea typeface="JetBrains Mono"/>
              </a:rPr>
              <a:t>= </a:t>
            </a:r>
            <a:r>
              <a:rPr kumimoji="0" lang="en-US" altLang="en-US" sz="900" b="0" i="0" u="none" strike="noStrike" cap="none" normalizeH="0" baseline="0" noProof="1">
                <a:ln>
                  <a:noFill/>
                </a:ln>
                <a:solidFill>
                  <a:srgbClr val="F8F8F2"/>
                </a:solidFill>
                <a:effectLst/>
                <a:latin typeface="Arial Unicode MS"/>
                <a:ea typeface="JetBrains Mono"/>
              </a:rPr>
              <a:t>sns.</a:t>
            </a:r>
            <a:r>
              <a:rPr kumimoji="0" lang="en-US" altLang="en-US" sz="900" b="0" i="0" u="none" strike="noStrike" cap="none" normalizeH="0" baseline="0" noProof="1">
                <a:ln>
                  <a:noFill/>
                </a:ln>
                <a:solidFill>
                  <a:srgbClr val="50FA7B"/>
                </a:solidFill>
                <a:effectLst/>
                <a:latin typeface="Arial Unicode MS"/>
                <a:ea typeface="JetBrains Mono"/>
              </a:rPr>
              <a:t>lineplot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6272A4"/>
                </a:solidFill>
                <a:effectLst/>
                <a:latin typeface="Arial Unicode MS"/>
                <a:ea typeface="JetBrains Mono"/>
              </a:rPr>
              <a:t>data</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0" i="0" u="none" strike="noStrike" cap="none" normalizeH="0" baseline="0" noProof="1">
                <a:ln>
                  <a:noFill/>
                </a:ln>
                <a:solidFill>
                  <a:srgbClr val="F8F8F2"/>
                </a:solidFill>
                <a:effectLst/>
                <a:latin typeface="Arial Unicode MS"/>
                <a:ea typeface="JetBrains Mono"/>
              </a:rPr>
              <a:t>df20</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lineplot2.</a:t>
            </a:r>
            <a:r>
              <a:rPr kumimoji="0" lang="en-US" altLang="en-US" sz="900" b="0" i="0" u="none" strike="noStrike" cap="none" normalizeH="0" baseline="0" noProof="1">
                <a:ln>
                  <a:noFill/>
                </a:ln>
                <a:solidFill>
                  <a:srgbClr val="50FA7B"/>
                </a:solidFill>
                <a:effectLst/>
                <a:latin typeface="Arial Unicode MS"/>
                <a:ea typeface="JetBrains Mono"/>
              </a:rPr>
              <a:t>set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6272A4"/>
                </a:solidFill>
                <a:effectLst/>
                <a:latin typeface="Arial Unicode MS"/>
                <a:ea typeface="JetBrains Mono"/>
              </a:rPr>
              <a:t>xticklabels</a:t>
            </a:r>
            <a:r>
              <a:rPr kumimoji="0" lang="en-US" altLang="en-US" sz="900" b="0" i="0" u="none" strike="noStrike" cap="none" normalizeH="0" baseline="0" noProof="1">
                <a:ln>
                  <a:noFill/>
                </a:ln>
                <a:solidFill>
                  <a:srgbClr val="F998CC"/>
                </a:solidFill>
                <a:effectLst/>
                <a:latin typeface="Arial Unicode MS"/>
                <a:ea typeface="JetBrains Mono"/>
              </a:rPr>
              <a:t>=</a:t>
            </a:r>
            <a:r>
              <a:rPr kumimoji="0" lang="en-US" altLang="en-US" sz="900" b="1" i="0" u="none" strike="noStrike" cap="none" normalizeH="0" baseline="0" noProof="1">
                <a:ln>
                  <a:noFill/>
                </a:ln>
                <a:solidFill>
                  <a:srgbClr val="BD93F9"/>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0</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1975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1985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1995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2005</a:t>
            </a:r>
            <a:r>
              <a:rPr kumimoji="0" lang="en-US" altLang="en-US" sz="900" b="0" i="0" u="none" strike="noStrike" cap="none" normalizeH="0" baseline="0" noProof="1">
                <a:ln>
                  <a:noFill/>
                </a:ln>
                <a:solidFill>
                  <a:srgbClr val="F8F8F2"/>
                </a:solidFill>
                <a:effectLst/>
                <a:latin typeface="Arial Unicode MS"/>
                <a:ea typeface="JetBrains Mono"/>
              </a:rPr>
              <a:t>,</a:t>
            </a:r>
            <a:r>
              <a:rPr kumimoji="0" lang="en-US" altLang="en-US" sz="900" b="0" i="0" u="none" strike="noStrike" cap="none" normalizeH="0" baseline="0" noProof="1">
                <a:ln>
                  <a:noFill/>
                </a:ln>
                <a:solidFill>
                  <a:srgbClr val="BD93F9"/>
                </a:solidFill>
                <a:effectLst/>
                <a:latin typeface="Arial Unicode MS"/>
                <a:ea typeface="JetBrains Mono"/>
              </a:rPr>
              <a:t>2015</a:t>
            </a:r>
            <a:r>
              <a:rPr kumimoji="0" lang="en-US" altLang="en-US" sz="900" b="1" i="0" u="none" strike="noStrike" cap="none" normalizeH="0" baseline="0" noProof="1">
                <a:ln>
                  <a:noFill/>
                </a:ln>
                <a:solidFill>
                  <a:srgbClr val="BD93F9"/>
                </a:solidFill>
                <a:effectLst/>
                <a:latin typeface="Arial Unicode MS"/>
                <a:ea typeface="JetBrains Mono"/>
              </a:rPr>
              <a:t>])</a:t>
            </a:r>
            <a:br>
              <a:rPr kumimoji="0" lang="en-US" altLang="en-US" sz="900" b="1" i="0" u="none" strike="noStrike" cap="none" normalizeH="0" baseline="0" noProof="1">
                <a:ln>
                  <a:noFill/>
                </a:ln>
                <a:solidFill>
                  <a:srgbClr val="BD93F9"/>
                </a:solidFill>
                <a:effectLst/>
                <a:latin typeface="Arial Unicode MS"/>
                <a:ea typeface="JetBrains Mono"/>
              </a:rPr>
            </a:br>
            <a:r>
              <a:rPr kumimoji="0" lang="en-US" altLang="en-US" sz="900" b="0" i="0" u="none" strike="noStrike" cap="none" normalizeH="0" baseline="0" noProof="1">
                <a:ln>
                  <a:noFill/>
                </a:ln>
                <a:solidFill>
                  <a:srgbClr val="F8F8F2"/>
                </a:solidFill>
                <a:effectLst/>
                <a:latin typeface="Arial Unicode MS"/>
                <a:ea typeface="JetBrains Mono"/>
              </a:rPr>
              <a:t>plt.</a:t>
            </a:r>
            <a:r>
              <a:rPr kumimoji="0" lang="en-US" altLang="en-US" sz="900" b="0" i="0" u="none" strike="noStrike" cap="none" normalizeH="0" baseline="0" noProof="1">
                <a:ln>
                  <a:noFill/>
                </a:ln>
                <a:solidFill>
                  <a:srgbClr val="50FA7B"/>
                </a:solidFill>
                <a:effectLst/>
                <a:latin typeface="Arial Unicode MS"/>
                <a:ea typeface="JetBrains Mono"/>
              </a:rPr>
              <a:t>show</a:t>
            </a:r>
            <a:r>
              <a:rPr kumimoji="0" lang="en-US" altLang="en-US" sz="900" b="1" i="0" u="none" strike="noStrike" cap="none" normalizeH="0" baseline="0" noProof="1">
                <a:ln>
                  <a:noFill/>
                </a:ln>
                <a:solidFill>
                  <a:srgbClr val="BD93F9"/>
                </a:solidFill>
                <a:effectLst/>
                <a:latin typeface="Arial Unicode MS"/>
                <a:ea typeface="JetBrains Mono"/>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111E6281-B0AD-44A8-B0F4-EA4C9249ADEF}"/>
              </a:ext>
            </a:extLst>
          </p:cNvPr>
          <p:cNvPicPr>
            <a:picLocks noChangeAspect="1"/>
          </p:cNvPicPr>
          <p:nvPr/>
        </p:nvPicPr>
        <p:blipFill>
          <a:blip r:embed="rId9"/>
          <a:stretch>
            <a:fillRect/>
          </a:stretch>
        </p:blipFill>
        <p:spPr>
          <a:xfrm>
            <a:off x="10292895" y="2323206"/>
            <a:ext cx="1457719" cy="2368793"/>
          </a:xfrm>
          <a:prstGeom prst="rect">
            <a:avLst/>
          </a:prstGeom>
          <a:ln>
            <a:solidFill>
              <a:schemeClr val="tx2">
                <a:lumMod val="75000"/>
                <a:lumOff val="25000"/>
              </a:schemeClr>
            </a:solidFill>
          </a:ln>
        </p:spPr>
      </p:pic>
    </p:spTree>
    <p:extLst>
      <p:ext uri="{BB962C8B-B14F-4D97-AF65-F5344CB8AC3E}">
        <p14:creationId xmlns:p14="http://schemas.microsoft.com/office/powerpoint/2010/main" val="284391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animEffect transition="in" filter="fade">
                                      <p:cBhvr>
                                        <p:cTn id="27" dur="500"/>
                                        <p:tgtEl>
                                          <p:spTgt spid="1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10" end="10"/>
                                            </p:txEl>
                                          </p:spTgt>
                                        </p:tgtEl>
                                        <p:attrNameLst>
                                          <p:attrName>style.visibility</p:attrName>
                                        </p:attrNameLst>
                                      </p:cBhvr>
                                      <p:to>
                                        <p:strVal val="visible"/>
                                      </p:to>
                                    </p:set>
                                    <p:animEffect transition="in" filter="fade">
                                      <p:cBhvr>
                                        <p:cTn id="32" dur="500"/>
                                        <p:tgtEl>
                                          <p:spTgt spid="1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2" end="12"/>
                                            </p:txEl>
                                          </p:spTgt>
                                        </p:tgtEl>
                                        <p:attrNameLst>
                                          <p:attrName>style.visibility</p:attrName>
                                        </p:attrNameLst>
                                      </p:cBhvr>
                                      <p:to>
                                        <p:strVal val="visible"/>
                                      </p:to>
                                    </p:set>
                                    <p:animEffect transition="in" filter="fade">
                                      <p:cBhvr>
                                        <p:cTn id="37" dur="500"/>
                                        <p:tgtEl>
                                          <p:spTgt spid="15">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4" end="14"/>
                                            </p:txEl>
                                          </p:spTgt>
                                        </p:tgtEl>
                                        <p:attrNameLst>
                                          <p:attrName>style.visibility</p:attrName>
                                        </p:attrNameLst>
                                      </p:cBhvr>
                                      <p:to>
                                        <p:strVal val="visible"/>
                                      </p:to>
                                    </p:set>
                                    <p:animEffect transition="in" filter="fade">
                                      <p:cBhvr>
                                        <p:cTn id="42" dur="500"/>
                                        <p:tgtEl>
                                          <p:spTgt spid="15">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animEffect transition="in" filter="fade">
                                      <p:cBhvr>
                                        <p:cTn id="47" dur="500"/>
                                        <p:tgtEl>
                                          <p:spTgt spid="15">
                                            <p:txEl>
                                              <p:pRg st="16" end="1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xEl>
                                              <p:pRg st="17" end="17"/>
                                            </p:txEl>
                                          </p:spTgt>
                                        </p:tgtEl>
                                        <p:attrNameLst>
                                          <p:attrName>style.visibility</p:attrName>
                                        </p:attrNameLst>
                                      </p:cBhvr>
                                      <p:to>
                                        <p:strVal val="visible"/>
                                      </p:to>
                                    </p:set>
                                    <p:animEffect transition="in" filter="fade">
                                      <p:cBhvr>
                                        <p:cTn id="50" dur="500"/>
                                        <p:tgtEl>
                                          <p:spTgt spid="1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690992" y="0"/>
            <a:ext cx="8805333" cy="1009523"/>
          </a:xfrm>
        </p:spPr>
        <p:txBody>
          <a:bodyPr>
            <a:normAutofit/>
          </a:bodyPr>
          <a:lstStyle/>
          <a:p>
            <a:pPr algn="ctr"/>
            <a:r>
              <a:rPr lang="en-SG"/>
              <a:t>Explanation of insights</a:t>
            </a:r>
            <a:endParaRPr lang="en-SG" dirty="0"/>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1827498" y="3513147"/>
            <a:ext cx="4792134" cy="2927417"/>
          </a:xfrm>
        </p:spPr>
        <p:txBody>
          <a:bodyPr>
            <a:normAutofit fontScale="92500"/>
          </a:bodyPr>
          <a:lstStyle/>
          <a:p>
            <a:pPr algn="just">
              <a:lnSpc>
                <a:spcPct val="110000"/>
              </a:lnSpc>
            </a:pPr>
            <a:r>
              <a:rPr lang="en-SG" sz="1200" dirty="0"/>
              <a:t>There were </a:t>
            </a:r>
            <a:r>
              <a:rPr lang="en-SG" sz="1200" u="sng" dirty="0">
                <a:solidFill>
                  <a:schemeClr val="tx2">
                    <a:lumMod val="75000"/>
                    <a:lumOff val="25000"/>
                  </a:schemeClr>
                </a:solidFill>
              </a:rPr>
              <a:t>a total of 50 missing values</a:t>
            </a:r>
            <a:r>
              <a:rPr lang="en-SG" sz="1200" dirty="0">
                <a:solidFill>
                  <a:schemeClr val="tx2">
                    <a:lumMod val="75000"/>
                    <a:lumOff val="25000"/>
                  </a:schemeClr>
                </a:solidFill>
              </a:rPr>
              <a:t> </a:t>
            </a:r>
            <a:r>
              <a:rPr lang="en-SG" sz="1200" dirty="0"/>
              <a:t>in the dataset.</a:t>
            </a:r>
          </a:p>
          <a:p>
            <a:pPr algn="just">
              <a:lnSpc>
                <a:spcPct val="110000"/>
              </a:lnSpc>
            </a:pPr>
            <a:r>
              <a:rPr lang="en-SG" sz="1200" dirty="0"/>
              <a:t>After plotting Year against Average Fuel Prices per Month, we can observe a positive correlation between the variables, with an observable upward trend. </a:t>
            </a:r>
          </a:p>
          <a:p>
            <a:pPr algn="just">
              <a:lnSpc>
                <a:spcPct val="110000"/>
              </a:lnSpc>
            </a:pPr>
            <a:r>
              <a:rPr lang="en-SG" sz="1200" dirty="0"/>
              <a:t>From 1978 to 2021, there was a </a:t>
            </a:r>
            <a:r>
              <a:rPr lang="en-SG" sz="1200" u="sng" dirty="0">
                <a:solidFill>
                  <a:schemeClr val="tx2">
                    <a:lumMod val="75000"/>
                    <a:lumOff val="25000"/>
                  </a:schemeClr>
                </a:solidFill>
              </a:rPr>
              <a:t>direct correlation</a:t>
            </a:r>
            <a:r>
              <a:rPr lang="en-SG" sz="1200" dirty="0">
                <a:solidFill>
                  <a:schemeClr val="tx2">
                    <a:lumMod val="75000"/>
                    <a:lumOff val="25000"/>
                  </a:schemeClr>
                </a:solidFill>
              </a:rPr>
              <a:t> </a:t>
            </a:r>
            <a:r>
              <a:rPr lang="en-SG" sz="1200" dirty="0"/>
              <a:t>between year and the Average Fuel Prices per Month. This suggests that the increase in fuel prices were due to Time. After being adjusted for inflation, we can see that there was a whopping 450% increase in fuel prices in the span of 44 years</a:t>
            </a:r>
          </a:p>
          <a:p>
            <a:pPr algn="just">
              <a:lnSpc>
                <a:spcPct val="110000"/>
              </a:lnSpc>
            </a:pPr>
            <a:r>
              <a:rPr lang="en-SG" sz="1200" dirty="0"/>
              <a:t>Additionally for colour present on the chart, we can observe that fuel prices were the highest during the middle part of each year, with green-hue values such as May, June and July ranking at the top for all of the peaks. This suggests that </a:t>
            </a:r>
            <a:r>
              <a:rPr lang="en-SG" sz="1200" dirty="0">
                <a:solidFill>
                  <a:schemeClr val="accent1"/>
                </a:solidFill>
              </a:rPr>
              <a:t>demand increased</a:t>
            </a:r>
            <a:r>
              <a:rPr lang="en-SG" sz="1200" dirty="0"/>
              <a:t> during the middle parts of the year, but </a:t>
            </a:r>
            <a:r>
              <a:rPr lang="en-SG" sz="1200" dirty="0">
                <a:solidFill>
                  <a:schemeClr val="accent1"/>
                </a:solidFill>
              </a:rPr>
              <a:t>due to low supply, prices increased.</a:t>
            </a:r>
          </a:p>
        </p:txBody>
      </p:sp>
      <p:pic>
        <p:nvPicPr>
          <p:cNvPr id="8" name="Picture 7">
            <a:extLst>
              <a:ext uri="{FF2B5EF4-FFF2-40B4-BE49-F238E27FC236}">
                <a16:creationId xmlns:a16="http://schemas.microsoft.com/office/drawing/2014/main" id="{94914823-0FE9-4459-83CC-11A2B3171B71}"/>
              </a:ext>
            </a:extLst>
          </p:cNvPr>
          <p:cNvPicPr>
            <a:picLocks noChangeAspect="1"/>
          </p:cNvPicPr>
          <p:nvPr/>
        </p:nvPicPr>
        <p:blipFill>
          <a:blip r:embed="rId3"/>
          <a:stretch>
            <a:fillRect/>
          </a:stretch>
        </p:blipFill>
        <p:spPr>
          <a:xfrm>
            <a:off x="147731" y="1107281"/>
            <a:ext cx="1162231" cy="2310709"/>
          </a:xfrm>
          <a:prstGeom prst="rect">
            <a:avLst/>
          </a:prstGeom>
          <a:ln>
            <a:solidFill>
              <a:schemeClr val="tx2">
                <a:lumMod val="75000"/>
                <a:lumOff val="25000"/>
              </a:schemeClr>
            </a:solidFill>
          </a:ln>
        </p:spPr>
      </p:pic>
      <p:pic>
        <p:nvPicPr>
          <p:cNvPr id="13" name="Picture 12">
            <a:extLst>
              <a:ext uri="{FF2B5EF4-FFF2-40B4-BE49-F238E27FC236}">
                <a16:creationId xmlns:a16="http://schemas.microsoft.com/office/drawing/2014/main" id="{20AAA4A8-8E3A-48EA-9DAA-6B772D5EA41B}"/>
              </a:ext>
            </a:extLst>
          </p:cNvPr>
          <p:cNvPicPr>
            <a:picLocks noChangeAspect="1"/>
          </p:cNvPicPr>
          <p:nvPr/>
        </p:nvPicPr>
        <p:blipFill>
          <a:blip r:embed="rId4"/>
          <a:stretch>
            <a:fillRect/>
          </a:stretch>
        </p:blipFill>
        <p:spPr>
          <a:xfrm>
            <a:off x="1827497" y="1118291"/>
            <a:ext cx="4792134" cy="2299699"/>
          </a:xfrm>
          <a:prstGeom prst="rect">
            <a:avLst/>
          </a:prstGeom>
          <a:ln>
            <a:solidFill>
              <a:schemeClr val="tx2">
                <a:lumMod val="75000"/>
                <a:lumOff val="25000"/>
              </a:schemeClr>
            </a:solidFill>
          </a:ln>
        </p:spPr>
      </p:pic>
      <p:pic>
        <p:nvPicPr>
          <p:cNvPr id="15" name="Picture 14">
            <a:extLst>
              <a:ext uri="{FF2B5EF4-FFF2-40B4-BE49-F238E27FC236}">
                <a16:creationId xmlns:a16="http://schemas.microsoft.com/office/drawing/2014/main" id="{975E309E-0470-4B5B-A675-E78B7517E87B}"/>
              </a:ext>
            </a:extLst>
          </p:cNvPr>
          <p:cNvPicPr>
            <a:picLocks noChangeAspect="1"/>
          </p:cNvPicPr>
          <p:nvPr/>
        </p:nvPicPr>
        <p:blipFill>
          <a:blip r:embed="rId5"/>
          <a:stretch>
            <a:fillRect/>
          </a:stretch>
        </p:blipFill>
        <p:spPr>
          <a:xfrm>
            <a:off x="7137166" y="1118291"/>
            <a:ext cx="4715041" cy="2303597"/>
          </a:xfrm>
          <a:prstGeom prst="rect">
            <a:avLst/>
          </a:prstGeom>
          <a:ln>
            <a:solidFill>
              <a:schemeClr val="tx2">
                <a:lumMod val="75000"/>
                <a:lumOff val="25000"/>
              </a:schemeClr>
            </a:solidFill>
          </a:ln>
        </p:spPr>
      </p:pic>
      <p:sp>
        <p:nvSpPr>
          <p:cNvPr id="10" name="Content Placeholder 2">
            <a:extLst>
              <a:ext uri="{FF2B5EF4-FFF2-40B4-BE49-F238E27FC236}">
                <a16:creationId xmlns:a16="http://schemas.microsoft.com/office/drawing/2014/main" id="{41BFAAF9-0E02-4B49-9455-615EDFB7587B}"/>
              </a:ext>
            </a:extLst>
          </p:cNvPr>
          <p:cNvSpPr txBox="1">
            <a:spLocks/>
          </p:cNvSpPr>
          <p:nvPr/>
        </p:nvSpPr>
        <p:spPr>
          <a:xfrm>
            <a:off x="7137165" y="3530656"/>
            <a:ext cx="4715041" cy="2927416"/>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SG" sz="1100" dirty="0"/>
              <a:t>There were </a:t>
            </a:r>
            <a:r>
              <a:rPr lang="en-SG" sz="1100" u="sng" dirty="0">
                <a:solidFill>
                  <a:schemeClr val="tx2">
                    <a:lumMod val="75000"/>
                    <a:lumOff val="25000"/>
                  </a:schemeClr>
                </a:solidFill>
              </a:rPr>
              <a:t>a total of 50 missing values</a:t>
            </a:r>
            <a:r>
              <a:rPr lang="en-SG" sz="1100" dirty="0">
                <a:solidFill>
                  <a:schemeClr val="tx2">
                    <a:lumMod val="75000"/>
                    <a:lumOff val="25000"/>
                  </a:schemeClr>
                </a:solidFill>
              </a:rPr>
              <a:t> </a:t>
            </a:r>
            <a:r>
              <a:rPr lang="en-SG" sz="1100" dirty="0"/>
              <a:t>in the dataset.</a:t>
            </a:r>
          </a:p>
          <a:p>
            <a:pPr algn="just">
              <a:lnSpc>
                <a:spcPct val="110000"/>
              </a:lnSpc>
            </a:pPr>
            <a:endParaRPr lang="en-SG" sz="1100" dirty="0"/>
          </a:p>
          <a:p>
            <a:pPr algn="just">
              <a:lnSpc>
                <a:spcPct val="110000"/>
              </a:lnSpc>
            </a:pPr>
            <a:r>
              <a:rPr lang="en-SG" sz="1100" dirty="0"/>
              <a:t>After plotting Year against % Difference per the Previous Month, we can observe almost no correlation between each the % difference going from month to month, with </a:t>
            </a:r>
            <a:r>
              <a:rPr lang="en-SG" sz="1100" dirty="0">
                <a:solidFill>
                  <a:schemeClr val="accent2"/>
                </a:solidFill>
              </a:rPr>
              <a:t>frequent spikes and dips</a:t>
            </a:r>
            <a:r>
              <a:rPr lang="en-SG" sz="1100" dirty="0"/>
              <a:t> over the span of 44 years.</a:t>
            </a:r>
          </a:p>
          <a:p>
            <a:pPr algn="just">
              <a:lnSpc>
                <a:spcPct val="110000"/>
              </a:lnSpc>
            </a:pPr>
            <a:endParaRPr lang="en-SG" sz="1100" dirty="0"/>
          </a:p>
          <a:p>
            <a:pPr algn="just">
              <a:lnSpc>
                <a:spcPct val="110000"/>
              </a:lnSpc>
            </a:pPr>
            <a:r>
              <a:rPr lang="en-SG" sz="1100" dirty="0"/>
              <a:t>This suggests that fuel prices are not only susceptible to market fluctuations and economic bubbles,  the impact of such trends also trickle down into the unreliability and inconsistency of fuel prices, making it </a:t>
            </a:r>
            <a:r>
              <a:rPr lang="en-SG" sz="1100" dirty="0">
                <a:solidFill>
                  <a:schemeClr val="accent2"/>
                </a:solidFill>
              </a:rPr>
              <a:t>hard to predict future fuel prices</a:t>
            </a:r>
            <a:r>
              <a:rPr lang="en-SG" sz="1100" dirty="0"/>
              <a:t> as a consumer.</a:t>
            </a:r>
            <a:endParaRPr lang="en-SG" sz="400" dirty="0"/>
          </a:p>
        </p:txBody>
      </p:sp>
    </p:spTree>
    <p:extLst>
      <p:ext uri="{BB962C8B-B14F-4D97-AF65-F5344CB8AC3E}">
        <p14:creationId xmlns:p14="http://schemas.microsoft.com/office/powerpoint/2010/main" val="303835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575654"/>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395002558"/>
              </p:ext>
            </p:extLst>
          </p:nvPr>
        </p:nvGraphicFramePr>
        <p:xfrm>
          <a:off x="4297481" y="730952"/>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4789850" y="2617580"/>
            <a:ext cx="7187293" cy="3808735"/>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.isna().sum() </a:t>
            </a:r>
            <a:r>
              <a:rPr lang="en-US" sz="1050" noProof="1"/>
              <a:t>to check for null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fillna(0) </a:t>
            </a:r>
            <a:r>
              <a:rPr lang="en-US" sz="1050" noProof="1"/>
              <a:t>to fill null values with 0</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np.unique(df["Year"]) </a:t>
            </a:r>
            <a:r>
              <a:rPr lang="en-US" sz="1050" noProof="1"/>
              <a:t>to retrieve unique years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stats.zscore(df['number_of_accidents']) </a:t>
            </a:r>
            <a:r>
              <a:rPr lang="en-US" sz="1050" noProof="1"/>
              <a:t>to find the Z score for each cell to measure outlier data</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np.abs(z_scores).to_frame() </a:t>
            </a:r>
            <a:r>
              <a:rPr lang="en-US" sz="1050" noProof="1"/>
              <a:t>to insert Z scores into DataFrame</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(abs_z_scores &lt; 3). (allaxis=1) </a:t>
            </a:r>
            <a:r>
              <a:rPr lang="en-US" sz="1050" noProof="1"/>
              <a:t>to get rid of all outlier data with Z score &gt;3</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df12.groupby(['Year','accident_classification']).first() </a:t>
            </a:r>
            <a:r>
              <a:rPr lang="en-US" sz="1050" noProof="1"/>
              <a:t>To sort by year then by accident fatality</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.rename(columns={}) </a:t>
            </a:r>
            <a:r>
              <a:rPr lang="en-US" sz="1050" noProof="1"/>
              <a:t>to rename columns for ease of understanding</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display() </a:t>
            </a:r>
            <a:r>
              <a:rPr lang="en-US" sz="1050" noProof="1"/>
              <a:t>to view the DataFrame, Linear Regression Model and Lineplot</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35174" y="217453"/>
            <a:ext cx="1615440" cy="369332"/>
          </a:xfrm>
          <a:prstGeom prst="rect">
            <a:avLst/>
          </a:prstGeom>
          <a:noFill/>
        </p:spPr>
        <p:txBody>
          <a:bodyPr wrap="square" rtlCol="0">
            <a:spAutoFit/>
          </a:bodyPr>
          <a:lstStyle/>
          <a:p>
            <a:pPr algn="ctr"/>
            <a:r>
              <a:rPr lang="en-US" dirty="0"/>
              <a:t>Dataset: 10</a:t>
            </a:r>
          </a:p>
        </p:txBody>
      </p:sp>
      <p:sp>
        <p:nvSpPr>
          <p:cNvPr id="3" name="Rectangle 1">
            <a:extLst>
              <a:ext uri="{FF2B5EF4-FFF2-40B4-BE49-F238E27FC236}">
                <a16:creationId xmlns:a16="http://schemas.microsoft.com/office/drawing/2014/main" id="{8ADD91D0-0AA6-412D-944F-6EC263ADFD31}"/>
              </a:ext>
            </a:extLst>
          </p:cNvPr>
          <p:cNvSpPr>
            <a:spLocks noChangeArrowheads="1"/>
          </p:cNvSpPr>
          <p:nvPr/>
        </p:nvSpPr>
        <p:spPr bwMode="auto">
          <a:xfrm>
            <a:off x="188156" y="1635766"/>
            <a:ext cx="4275773" cy="452431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road-traffic-conditions/(10) causes-of-accidents-by-severity-of-injury-sustained.csv'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dropna</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df_temp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'road_user_group'</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User Group'</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'causes_of_accident'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'Cause of Accident'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'number_of_accidents'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df_temp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df_temp.</a:t>
            </a:r>
            <a:r>
              <a:rPr kumimoji="0" lang="en-US" altLang="en-US" sz="600" b="0" i="0" u="none" strike="noStrike" cap="none" normalizeH="0" baseline="0" noProof="1">
                <a:ln>
                  <a:noFill/>
                </a:ln>
                <a:solidFill>
                  <a:srgbClr val="50FA7B"/>
                </a:solidFill>
                <a:effectLst/>
                <a:latin typeface="Arial Unicode MS"/>
                <a:ea typeface="JetBrains Mono"/>
              </a:rPr>
              <a:t>sort_values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by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ascending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df_temp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df_temp.</a:t>
            </a:r>
            <a:r>
              <a:rPr kumimoji="0" lang="en-US" altLang="en-US" sz="600" b="0" i="0" u="none" strike="noStrike" cap="none" normalizeH="0" baseline="0" noProof="1">
                <a:ln>
                  <a:noFill/>
                </a:ln>
                <a:solidFill>
                  <a:srgbClr val="50FA7B"/>
                </a:solidFill>
                <a:effectLst/>
                <a:latin typeface="Arial Unicode MS"/>
                <a:ea typeface="JetBrains Mono"/>
              </a:rPr>
              <a:t>astype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df_temp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df_temp.</a:t>
            </a:r>
            <a:r>
              <a:rPr kumimoji="0" lang="en-US" altLang="en-US" sz="600" b="0" i="0" u="none" strike="noStrike" cap="none" normalizeH="0" baseline="0" noProof="1">
                <a:ln>
                  <a:noFill/>
                </a:ln>
                <a:solidFill>
                  <a:srgbClr val="50FA7B"/>
                </a:solidFill>
                <a:effectLst/>
                <a:latin typeface="Arial Unicode MS"/>
                <a:ea typeface="JetBrains Mono"/>
              </a:rPr>
              <a:t>groupby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'accident_classification'</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first</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 sort by the year then by the accident fatality</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df_temp</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z_scores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stats.</a:t>
            </a:r>
            <a:r>
              <a:rPr kumimoji="0" lang="en-US" altLang="en-US" sz="600" b="0" i="0" u="none" strike="noStrike" cap="none" normalizeH="0" baseline="0" noProof="1">
                <a:ln>
                  <a:noFill/>
                </a:ln>
                <a:solidFill>
                  <a:srgbClr val="50FA7B"/>
                </a:solidFill>
                <a:effectLst/>
                <a:latin typeface="Arial Unicode MS"/>
                <a:ea typeface="JetBrains Mono"/>
              </a:rPr>
              <a:t>zscore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'number_of_accidents'</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#use Z score to find outliers in data</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abs_z_scores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abs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z_scores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to_frame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filtered_entries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abs_z_scores </a:t>
            </a:r>
            <a:r>
              <a:rPr kumimoji="0" lang="en-US" altLang="en-US" sz="600" b="0" i="0" u="none" strike="noStrike" cap="none" normalizeH="0" baseline="0" noProof="1">
                <a:ln>
                  <a:noFill/>
                </a:ln>
                <a:solidFill>
                  <a:srgbClr val="F998CC"/>
                </a:solidFill>
                <a:effectLst/>
                <a:latin typeface="Arial Unicode MS"/>
                <a:ea typeface="JetBrains Mono"/>
              </a:rPr>
              <a:t>&lt; </a:t>
            </a:r>
            <a:r>
              <a:rPr kumimoji="0" lang="en-US" altLang="en-US" sz="600" b="0" i="0" u="none" strike="noStrike" cap="none" normalizeH="0" baseline="0" noProof="1">
                <a:ln>
                  <a:noFill/>
                </a:ln>
                <a:solidFill>
                  <a:srgbClr val="BD93F9"/>
                </a:solidFill>
                <a:effectLst/>
                <a:latin typeface="Arial Unicode MS"/>
                <a:ea typeface="JetBrains Mono"/>
              </a:rPr>
              <a:t>3</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all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axis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df_keys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keys</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'Outliers Detected: ‘</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key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df_keys</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f"Outlier: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df12.loc</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key,</a:t>
            </a:r>
            <a:r>
              <a:rPr kumimoji="0" lang="en-US" altLang="en-US" sz="600" b="0" i="0" u="none" strike="noStrike" cap="none" normalizeH="0" baseline="0" noProof="1">
                <a:ln>
                  <a:noFill/>
                </a:ln>
                <a:solidFill>
                  <a:srgbClr val="F1FA8C"/>
                </a:solidFill>
                <a:effectLst/>
                <a:latin typeface="Arial Unicode MS"/>
                <a:ea typeface="JetBrains Mono"/>
              </a:rPr>
              <a:t>'number_of_accidents'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 number of accidents at Index: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key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'road_user_group'</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User Group'</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'causes_of_accident'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'Cause of Accident'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'number_of_accidents'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sort_values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by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ascending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astype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groupby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'accident_classification'</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first</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 sort by the year then by the accident fatality</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Data/(10)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comb_data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,df_temp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fig2, ax2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subplots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ax2.</a:t>
            </a:r>
            <a:r>
              <a:rPr kumimoji="0" lang="en-US" altLang="en-US" sz="600" b="0" i="0" u="none" strike="noStrike" cap="none" normalizeH="0" baseline="0" noProof="1">
                <a:ln>
                  <a:noFill/>
                </a:ln>
                <a:solidFill>
                  <a:srgbClr val="50FA7B"/>
                </a:solidFill>
                <a:effectLst/>
                <a:latin typeface="Arial Unicode MS"/>
                <a:ea typeface="JetBrains Mono"/>
              </a:rPr>
              <a:t>set_title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'Comparative Boxplot'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ax2.</a:t>
            </a:r>
            <a:r>
              <a:rPr kumimoji="0" lang="en-US" altLang="en-US" sz="600" b="0" i="0" u="none" strike="noStrike" cap="none" normalizeH="0" baseline="0" noProof="1">
                <a:ln>
                  <a:noFill/>
                </a:ln>
                <a:solidFill>
                  <a:srgbClr val="50FA7B"/>
                </a:solidFill>
                <a:effectLst/>
                <a:latin typeface="Arial Unicode MS"/>
                <a:ea typeface="JetBrains Mono"/>
              </a:rPr>
              <a:t>boxplot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comb_data,</a:t>
            </a:r>
            <a:r>
              <a:rPr kumimoji="0" lang="en-US" altLang="en-US" sz="600" b="0" i="0" u="none" strike="noStrike" cap="none" normalizeH="0" baseline="0" noProof="1">
                <a:ln>
                  <a:noFill/>
                </a:ln>
                <a:solidFill>
                  <a:srgbClr val="6272A4"/>
                </a:solidFill>
                <a:effectLst/>
                <a:latin typeface="Arial Unicode MS"/>
                <a:ea typeface="JetBrains Mono"/>
              </a:rPr>
              <a:t>vert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labels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'With outlier'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'Without outlier'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fig1, ax1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subplots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ax1.</a:t>
            </a:r>
            <a:r>
              <a:rPr kumimoji="0" lang="en-US" altLang="en-US" sz="600" b="0" i="0" u="none" strike="noStrike" cap="none" normalizeH="0" baseline="0" noProof="1">
                <a:ln>
                  <a:noFill/>
                </a:ln>
                <a:solidFill>
                  <a:srgbClr val="50FA7B"/>
                </a:solidFill>
                <a:effectLst/>
                <a:latin typeface="Arial Unicode MS"/>
                <a:ea typeface="JetBrains Mono"/>
              </a:rPr>
              <a:t>set_title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'Boxplot for Cleaned Data'</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ax1.</a:t>
            </a:r>
            <a:r>
              <a:rPr kumimoji="0" lang="en-US" altLang="en-US" sz="600" b="0" i="0" u="none" strike="noStrike" cap="none" normalizeH="0" baseline="0" noProof="1">
                <a:ln>
                  <a:noFill/>
                </a:ln>
                <a:solidFill>
                  <a:srgbClr val="50FA7B"/>
                </a:solidFill>
                <a:effectLst/>
                <a:latin typeface="Arial Unicode MS"/>
                <a:ea typeface="JetBrains Mono"/>
              </a:rPr>
              <a:t>boxplot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df12</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Accidents'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vert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185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animEffect transition="in" filter="fade">
                                      <p:cBhvr>
                                        <p:cTn id="27" dur="500"/>
                                        <p:tgtEl>
                                          <p:spTgt spid="1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10" end="10"/>
                                            </p:txEl>
                                          </p:spTgt>
                                        </p:tgtEl>
                                        <p:attrNameLst>
                                          <p:attrName>style.visibility</p:attrName>
                                        </p:attrNameLst>
                                      </p:cBhvr>
                                      <p:to>
                                        <p:strVal val="visible"/>
                                      </p:to>
                                    </p:set>
                                    <p:animEffect transition="in" filter="fade">
                                      <p:cBhvr>
                                        <p:cTn id="32" dur="500"/>
                                        <p:tgtEl>
                                          <p:spTgt spid="1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2" end="12"/>
                                            </p:txEl>
                                          </p:spTgt>
                                        </p:tgtEl>
                                        <p:attrNameLst>
                                          <p:attrName>style.visibility</p:attrName>
                                        </p:attrNameLst>
                                      </p:cBhvr>
                                      <p:to>
                                        <p:strVal val="visible"/>
                                      </p:to>
                                    </p:set>
                                    <p:animEffect transition="in" filter="fade">
                                      <p:cBhvr>
                                        <p:cTn id="37" dur="500"/>
                                        <p:tgtEl>
                                          <p:spTgt spid="15">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4" end="14"/>
                                            </p:txEl>
                                          </p:spTgt>
                                        </p:tgtEl>
                                        <p:attrNameLst>
                                          <p:attrName>style.visibility</p:attrName>
                                        </p:attrNameLst>
                                      </p:cBhvr>
                                      <p:to>
                                        <p:strVal val="visible"/>
                                      </p:to>
                                    </p:set>
                                    <p:animEffect transition="in" filter="fade">
                                      <p:cBhvr>
                                        <p:cTn id="42" dur="500"/>
                                        <p:tgtEl>
                                          <p:spTgt spid="15">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animEffect transition="in" filter="fade">
                                      <p:cBhvr>
                                        <p:cTn id="47" dur="500"/>
                                        <p:tgtEl>
                                          <p:spTgt spid="15">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xEl>
                                              <p:pRg st="18" end="18"/>
                                            </p:txEl>
                                          </p:spTgt>
                                        </p:tgtEl>
                                        <p:attrNameLst>
                                          <p:attrName>style.visibility</p:attrName>
                                        </p:attrNameLst>
                                      </p:cBhvr>
                                      <p:to>
                                        <p:strVal val="visible"/>
                                      </p:to>
                                    </p:set>
                                    <p:animEffect transition="in" filter="fade">
                                      <p:cBhvr>
                                        <p:cTn id="52" dur="500"/>
                                        <p:tgtEl>
                                          <p:spTgt spid="15">
                                            <p:txEl>
                                              <p:pRg st="18" end="1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xEl>
                                              <p:pRg st="20" end="20"/>
                                            </p:txEl>
                                          </p:spTgt>
                                        </p:tgtEl>
                                        <p:attrNameLst>
                                          <p:attrName>style.visibility</p:attrName>
                                        </p:attrNameLst>
                                      </p:cBhvr>
                                      <p:to>
                                        <p:strVal val="visible"/>
                                      </p:to>
                                    </p:set>
                                    <p:animEffect transition="in" filter="fade">
                                      <p:cBhvr>
                                        <p:cTn id="57" dur="500"/>
                                        <p:tgtEl>
                                          <p:spTgt spid="1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494D4D-3057-41A8-B762-31F945E9C116}"/>
              </a:ext>
            </a:extLst>
          </p:cNvPr>
          <p:cNvPicPr>
            <a:picLocks noChangeAspect="1"/>
          </p:cNvPicPr>
          <p:nvPr/>
        </p:nvPicPr>
        <p:blipFill>
          <a:blip r:embed="rId3"/>
          <a:stretch>
            <a:fillRect/>
          </a:stretch>
        </p:blipFill>
        <p:spPr>
          <a:xfrm>
            <a:off x="3100944" y="207107"/>
            <a:ext cx="4465348" cy="2997288"/>
          </a:xfrm>
          <a:prstGeom prst="rect">
            <a:avLst/>
          </a:prstGeom>
        </p:spPr>
      </p:pic>
      <p:pic>
        <p:nvPicPr>
          <p:cNvPr id="5" name="Picture 4">
            <a:extLst>
              <a:ext uri="{FF2B5EF4-FFF2-40B4-BE49-F238E27FC236}">
                <a16:creationId xmlns:a16="http://schemas.microsoft.com/office/drawing/2014/main" id="{19008F97-16F1-47F1-9E2E-2552CEF7BCC5}"/>
              </a:ext>
            </a:extLst>
          </p:cNvPr>
          <p:cNvPicPr>
            <a:picLocks noChangeAspect="1"/>
          </p:cNvPicPr>
          <p:nvPr/>
        </p:nvPicPr>
        <p:blipFill>
          <a:blip r:embed="rId4"/>
          <a:stretch>
            <a:fillRect/>
          </a:stretch>
        </p:blipFill>
        <p:spPr>
          <a:xfrm>
            <a:off x="115319" y="207107"/>
            <a:ext cx="2710313" cy="2997288"/>
          </a:xfrm>
          <a:prstGeom prst="rect">
            <a:avLst/>
          </a:prstGeom>
        </p:spPr>
      </p:pic>
      <p:pic>
        <p:nvPicPr>
          <p:cNvPr id="12" name="Picture 11">
            <a:extLst>
              <a:ext uri="{FF2B5EF4-FFF2-40B4-BE49-F238E27FC236}">
                <a16:creationId xmlns:a16="http://schemas.microsoft.com/office/drawing/2014/main" id="{B1D6315A-781F-4660-8CB6-E5CACA8830AE}"/>
              </a:ext>
            </a:extLst>
          </p:cNvPr>
          <p:cNvPicPr>
            <a:picLocks noChangeAspect="1"/>
          </p:cNvPicPr>
          <p:nvPr/>
        </p:nvPicPr>
        <p:blipFill rotWithShape="1">
          <a:blip r:embed="rId5"/>
          <a:srcRect t="11631" b="16077"/>
          <a:stretch/>
        </p:blipFill>
        <p:spPr>
          <a:xfrm>
            <a:off x="3513948" y="5632403"/>
            <a:ext cx="3629532" cy="695569"/>
          </a:xfrm>
          <a:prstGeom prst="rect">
            <a:avLst/>
          </a:prstGeom>
        </p:spPr>
      </p:pic>
      <p:pic>
        <p:nvPicPr>
          <p:cNvPr id="16" name="Picture 15">
            <a:extLst>
              <a:ext uri="{FF2B5EF4-FFF2-40B4-BE49-F238E27FC236}">
                <a16:creationId xmlns:a16="http://schemas.microsoft.com/office/drawing/2014/main" id="{C2D62E32-B634-455E-AE5B-69FA1E5B44C6}"/>
              </a:ext>
            </a:extLst>
          </p:cNvPr>
          <p:cNvPicPr>
            <a:picLocks noChangeAspect="1"/>
          </p:cNvPicPr>
          <p:nvPr/>
        </p:nvPicPr>
        <p:blipFill>
          <a:blip r:embed="rId6"/>
          <a:stretch>
            <a:fillRect/>
          </a:stretch>
        </p:blipFill>
        <p:spPr>
          <a:xfrm>
            <a:off x="7841604" y="207107"/>
            <a:ext cx="4235077" cy="2997288"/>
          </a:xfrm>
          <a:prstGeom prst="rect">
            <a:avLst/>
          </a:prstGeom>
        </p:spPr>
      </p:pic>
      <p:sp>
        <p:nvSpPr>
          <p:cNvPr id="17" name="Oval 16">
            <a:extLst>
              <a:ext uri="{FF2B5EF4-FFF2-40B4-BE49-F238E27FC236}">
                <a16:creationId xmlns:a16="http://schemas.microsoft.com/office/drawing/2014/main" id="{491C9B53-6B81-45D2-B020-E8AD20D08478}"/>
              </a:ext>
            </a:extLst>
          </p:cNvPr>
          <p:cNvSpPr/>
          <p:nvPr/>
        </p:nvSpPr>
        <p:spPr>
          <a:xfrm>
            <a:off x="6714293" y="1795367"/>
            <a:ext cx="304800" cy="203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Oval 29">
            <a:extLst>
              <a:ext uri="{FF2B5EF4-FFF2-40B4-BE49-F238E27FC236}">
                <a16:creationId xmlns:a16="http://schemas.microsoft.com/office/drawing/2014/main" id="{B9B94386-F369-410B-A064-AD86C2B66313}"/>
              </a:ext>
            </a:extLst>
          </p:cNvPr>
          <p:cNvSpPr/>
          <p:nvPr/>
        </p:nvSpPr>
        <p:spPr>
          <a:xfrm>
            <a:off x="6647862" y="2281087"/>
            <a:ext cx="437661" cy="3839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cxnSp>
        <p:nvCxnSpPr>
          <p:cNvPr id="39" name="Straight Arrow Connector 38">
            <a:extLst>
              <a:ext uri="{FF2B5EF4-FFF2-40B4-BE49-F238E27FC236}">
                <a16:creationId xmlns:a16="http://schemas.microsoft.com/office/drawing/2014/main" id="{8CADADB9-B951-493F-B07F-F8C576786DE1}"/>
              </a:ext>
            </a:extLst>
          </p:cNvPr>
          <p:cNvCxnSpPr>
            <a:stCxn id="5" idx="3"/>
            <a:endCxn id="7" idx="1"/>
          </p:cNvCxnSpPr>
          <p:nvPr/>
        </p:nvCxnSpPr>
        <p:spPr>
          <a:xfrm>
            <a:off x="2825632" y="1705751"/>
            <a:ext cx="275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E4E858A-A949-4937-8067-D76014669906}"/>
              </a:ext>
            </a:extLst>
          </p:cNvPr>
          <p:cNvCxnSpPr>
            <a:stCxn id="7" idx="3"/>
            <a:endCxn id="16" idx="1"/>
          </p:cNvCxnSpPr>
          <p:nvPr/>
        </p:nvCxnSpPr>
        <p:spPr>
          <a:xfrm>
            <a:off x="7566292" y="1705751"/>
            <a:ext cx="275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ontent Placeholder 2">
            <a:extLst>
              <a:ext uri="{FF2B5EF4-FFF2-40B4-BE49-F238E27FC236}">
                <a16:creationId xmlns:a16="http://schemas.microsoft.com/office/drawing/2014/main" id="{C25D8878-29A4-4187-B368-255EF76481EA}"/>
              </a:ext>
            </a:extLst>
          </p:cNvPr>
          <p:cNvSpPr>
            <a:spLocks noGrp="1"/>
          </p:cNvSpPr>
          <p:nvPr>
            <p:ph idx="1"/>
          </p:nvPr>
        </p:nvSpPr>
        <p:spPr>
          <a:xfrm>
            <a:off x="107878" y="3429000"/>
            <a:ext cx="2710313" cy="2927416"/>
          </a:xfrm>
          <a:ln>
            <a:noFill/>
          </a:ln>
        </p:spPr>
        <p:txBody>
          <a:bodyPr>
            <a:normAutofit lnSpcReduction="10000"/>
          </a:bodyPr>
          <a:lstStyle/>
          <a:p>
            <a:pPr algn="just">
              <a:lnSpc>
                <a:spcPct val="110000"/>
              </a:lnSpc>
            </a:pPr>
            <a:r>
              <a:rPr lang="en-SG" sz="1200" dirty="0"/>
              <a:t>There were </a:t>
            </a:r>
            <a:r>
              <a:rPr lang="en-SG" sz="1200" u="sng" dirty="0">
                <a:solidFill>
                  <a:schemeClr val="tx2">
                    <a:lumMod val="75000"/>
                    <a:lumOff val="25000"/>
                  </a:schemeClr>
                </a:solidFill>
              </a:rPr>
              <a:t>a total of 48 missing values</a:t>
            </a:r>
            <a:r>
              <a:rPr lang="en-SG" sz="1200" dirty="0">
                <a:solidFill>
                  <a:schemeClr val="tx2">
                    <a:lumMod val="75000"/>
                    <a:lumOff val="25000"/>
                  </a:schemeClr>
                </a:solidFill>
              </a:rPr>
              <a:t> </a:t>
            </a:r>
            <a:r>
              <a:rPr lang="en-SG" sz="1200" dirty="0"/>
              <a:t>in the dataset.</a:t>
            </a:r>
            <a:endParaRPr lang="en-SG" sz="500" dirty="0"/>
          </a:p>
          <a:p>
            <a:pPr algn="just">
              <a:lnSpc>
                <a:spcPct val="110000"/>
              </a:lnSpc>
            </a:pPr>
            <a:r>
              <a:rPr lang="en-SG" sz="1200" dirty="0"/>
              <a:t>Additionally, there were 3 outliers identified using Statsmodels, we can see them circled. </a:t>
            </a:r>
          </a:p>
          <a:p>
            <a:pPr algn="just">
              <a:lnSpc>
                <a:spcPct val="110000"/>
              </a:lnSpc>
            </a:pPr>
            <a:r>
              <a:rPr lang="en-SG" sz="1200" dirty="0"/>
              <a:t>The most common Road User Group is ‘Drivers, Riders or Cyclists’, with the second most common being pedestrians. </a:t>
            </a:r>
          </a:p>
          <a:p>
            <a:pPr algn="just">
              <a:lnSpc>
                <a:spcPct val="110000"/>
              </a:lnSpc>
            </a:pPr>
            <a:r>
              <a:rPr lang="en-SG" sz="1200" dirty="0"/>
              <a:t>The most common cause of accident is the road user failing to keep a proper lookout, accounting for both fatal and non-fatal accidents</a:t>
            </a:r>
          </a:p>
        </p:txBody>
      </p:sp>
      <p:pic>
        <p:nvPicPr>
          <p:cNvPr id="64" name="Picture 63">
            <a:extLst>
              <a:ext uri="{FF2B5EF4-FFF2-40B4-BE49-F238E27FC236}">
                <a16:creationId xmlns:a16="http://schemas.microsoft.com/office/drawing/2014/main" id="{952EE749-CCBC-4E17-96C3-95CC44A7630D}"/>
              </a:ext>
            </a:extLst>
          </p:cNvPr>
          <p:cNvPicPr>
            <a:picLocks noChangeAspect="1"/>
          </p:cNvPicPr>
          <p:nvPr/>
        </p:nvPicPr>
        <p:blipFill rotWithShape="1">
          <a:blip r:embed="rId7"/>
          <a:srcRect l="1375" t="1" r="1313" b="1354"/>
          <a:stretch/>
        </p:blipFill>
        <p:spPr>
          <a:xfrm>
            <a:off x="3100945" y="3304605"/>
            <a:ext cx="4465348" cy="2172096"/>
          </a:xfrm>
          <a:prstGeom prst="rect">
            <a:avLst/>
          </a:prstGeom>
          <a:ln>
            <a:solidFill>
              <a:schemeClr val="tx2">
                <a:lumMod val="75000"/>
                <a:lumOff val="25000"/>
              </a:schemeClr>
            </a:solidFill>
          </a:ln>
        </p:spPr>
      </p:pic>
      <p:pic>
        <p:nvPicPr>
          <p:cNvPr id="66" name="Picture 65">
            <a:extLst>
              <a:ext uri="{FF2B5EF4-FFF2-40B4-BE49-F238E27FC236}">
                <a16:creationId xmlns:a16="http://schemas.microsoft.com/office/drawing/2014/main" id="{762DE2F9-0B46-4BDC-B509-2AB8EB1A1DC3}"/>
              </a:ext>
            </a:extLst>
          </p:cNvPr>
          <p:cNvPicPr>
            <a:picLocks noChangeAspect="1"/>
          </p:cNvPicPr>
          <p:nvPr/>
        </p:nvPicPr>
        <p:blipFill>
          <a:blip r:embed="rId8"/>
          <a:stretch>
            <a:fillRect/>
          </a:stretch>
        </p:blipFill>
        <p:spPr>
          <a:xfrm>
            <a:off x="7841604" y="3304605"/>
            <a:ext cx="4235077" cy="2172097"/>
          </a:xfrm>
          <a:prstGeom prst="rect">
            <a:avLst/>
          </a:prstGeom>
          <a:ln>
            <a:solidFill>
              <a:schemeClr val="tx2">
                <a:lumMod val="75000"/>
                <a:lumOff val="25000"/>
              </a:schemeClr>
            </a:solidFill>
          </a:ln>
        </p:spPr>
      </p:pic>
      <p:cxnSp>
        <p:nvCxnSpPr>
          <p:cNvPr id="67" name="Straight Arrow Connector 66">
            <a:extLst>
              <a:ext uri="{FF2B5EF4-FFF2-40B4-BE49-F238E27FC236}">
                <a16:creationId xmlns:a16="http://schemas.microsoft.com/office/drawing/2014/main" id="{9EF1C3EE-07EF-49D1-8816-49E3FDD409CA}"/>
              </a:ext>
            </a:extLst>
          </p:cNvPr>
          <p:cNvCxnSpPr/>
          <p:nvPr/>
        </p:nvCxnSpPr>
        <p:spPr>
          <a:xfrm>
            <a:off x="7566292" y="4405408"/>
            <a:ext cx="275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8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fade">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xEl>
                                              <p:pRg st="1" end="1"/>
                                            </p:txEl>
                                          </p:spTgt>
                                        </p:tgtEl>
                                        <p:attrNameLst>
                                          <p:attrName>style.visibility</p:attrName>
                                        </p:attrNameLst>
                                      </p:cBhvr>
                                      <p:to>
                                        <p:strVal val="visible"/>
                                      </p:to>
                                    </p:set>
                                    <p:animEffect transition="in" filter="fade">
                                      <p:cBhvr>
                                        <p:cTn id="12" dur="500"/>
                                        <p:tgtEl>
                                          <p:spTgt spid="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
                                            <p:txEl>
                                              <p:pRg st="2" end="2"/>
                                            </p:txEl>
                                          </p:spTgt>
                                        </p:tgtEl>
                                        <p:attrNameLst>
                                          <p:attrName>style.visibility</p:attrName>
                                        </p:attrNameLst>
                                      </p:cBhvr>
                                      <p:to>
                                        <p:strVal val="visible"/>
                                      </p:to>
                                    </p:set>
                                    <p:animEffect transition="in" filter="fade">
                                      <p:cBhvr>
                                        <p:cTn id="17" dur="500"/>
                                        <p:tgtEl>
                                          <p:spTgt spid="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xEl>
                                              <p:pRg st="3" end="3"/>
                                            </p:txEl>
                                          </p:spTgt>
                                        </p:tgtEl>
                                        <p:attrNameLst>
                                          <p:attrName>style.visibility</p:attrName>
                                        </p:attrNameLst>
                                      </p:cBhvr>
                                      <p:to>
                                        <p:strVal val="visible"/>
                                      </p:to>
                                    </p:set>
                                    <p:animEffect transition="in" filter="fade">
                                      <p:cBhvr>
                                        <p:cTn id="22" dur="500"/>
                                        <p:tgtEl>
                                          <p:spTgt spid="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575654"/>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2370730320"/>
              </p:ext>
            </p:extLst>
          </p:nvPr>
        </p:nvGraphicFramePr>
        <p:xfrm>
          <a:off x="3925896" y="586785"/>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4422309" y="2321372"/>
            <a:ext cx="7187293" cy="4293483"/>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tx2">
                    <a:lumMod val="75000"/>
                    <a:lumOff val="25000"/>
                  </a:schemeClr>
                </a:solidFill>
              </a:rPr>
              <a:t>.</a:t>
            </a:r>
            <a:r>
              <a:rPr lang="en-US" sz="1050" noProof="1">
                <a:solidFill>
                  <a:schemeClr val="tx2">
                    <a:lumMod val="75000"/>
                    <a:lumOff val="25000"/>
                  </a:schemeClr>
                </a:solidFill>
              </a:rPr>
              <a:t>isna</a:t>
            </a:r>
            <a:r>
              <a:rPr lang="en-US" sz="1050" dirty="0">
                <a:solidFill>
                  <a:schemeClr val="tx2">
                    <a:lumMod val="75000"/>
                    <a:lumOff val="25000"/>
                  </a:schemeClr>
                </a:solidFill>
              </a:rPr>
              <a:t>().sum() </a:t>
            </a:r>
            <a:r>
              <a:rPr lang="en-US" sz="1050" dirty="0"/>
              <a:t>to check for null values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pt-BR" sz="1050" dirty="0">
                <a:solidFill>
                  <a:schemeClr val="tx2">
                    <a:lumMod val="75000"/>
                    <a:lumOff val="25000"/>
                  </a:schemeClr>
                </a:solidFill>
              </a:rPr>
              <a:t>r = requests.get(url), r = r.json() </a:t>
            </a:r>
            <a:r>
              <a:rPr lang="en-US" sz="1050" dirty="0"/>
              <a:t>to retrieve JSON Data from LTA API</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solidFill>
                  <a:schemeClr val="tx2">
                    <a:lumMod val="75000"/>
                    <a:lumOff val="25000"/>
                  </a:schemeClr>
                </a:solidFill>
              </a:rPr>
              <a:t>stockModel = </a:t>
            </a:r>
            <a:r>
              <a:rPr lang="en-US" sz="1050" noProof="1">
                <a:solidFill>
                  <a:schemeClr val="tx2">
                    <a:lumMod val="75000"/>
                    <a:lumOff val="25000"/>
                  </a:schemeClr>
                </a:solidFill>
              </a:rPr>
              <a:t>sm.OLS.from_formula</a:t>
            </a:r>
            <a:r>
              <a:rPr lang="en-US" sz="1050" dirty="0">
                <a:solidFill>
                  <a:schemeClr val="tx2">
                    <a:lumMod val="75000"/>
                    <a:lumOff val="25000"/>
                  </a:schemeClr>
                </a:solidFill>
              </a:rPr>
              <a:t>("Total Lots ~ Lots Available", data=</a:t>
            </a:r>
            <a:r>
              <a:rPr lang="en-US" sz="1050" noProof="1">
                <a:solidFill>
                  <a:schemeClr val="tx2">
                    <a:lumMod val="75000"/>
                    <a:lumOff val="25000"/>
                  </a:schemeClr>
                </a:solidFill>
              </a:rPr>
              <a:t>df_total).fit(), stockPredicts = stockModel.predict(</a:t>
            </a:r>
            <a:r>
              <a:rPr lang="en-US" sz="1050" dirty="0">
                <a:solidFill>
                  <a:schemeClr val="tx2">
                    <a:lumMod val="75000"/>
                    <a:lumOff val="25000"/>
                  </a:schemeClr>
                </a:solidFill>
              </a:rPr>
              <a:t>) </a:t>
            </a:r>
          </a:p>
          <a:p>
            <a:r>
              <a:rPr lang="en-US" sz="1050" dirty="0">
                <a:solidFill>
                  <a:schemeClr val="tx2">
                    <a:lumMod val="75000"/>
                    <a:lumOff val="25000"/>
                  </a:schemeClr>
                </a:solidFill>
              </a:rPr>
              <a:t>     </a:t>
            </a:r>
            <a:r>
              <a:rPr lang="en-US" sz="1050" dirty="0"/>
              <a:t>To check fit of data using linear regression</a:t>
            </a:r>
          </a:p>
          <a:p>
            <a:endParaRPr lang="en-US" sz="1050" dirty="0"/>
          </a:p>
          <a:p>
            <a:pPr marL="171450" indent="-171450">
              <a:buFont typeface="Arial" panose="020B0604020202020204" pitchFamily="34" charset="0"/>
              <a:buChar char="•"/>
            </a:pPr>
            <a:r>
              <a:rPr lang="en-US" sz="1050" noProof="1">
                <a:solidFill>
                  <a:schemeClr val="tx2">
                    <a:lumMod val="75000"/>
                    <a:lumOff val="25000"/>
                  </a:schemeClr>
                </a:solidFill>
              </a:rPr>
              <a:t>plt.scatter() </a:t>
            </a:r>
            <a:r>
              <a:rPr lang="en-US" sz="1050" dirty="0"/>
              <a:t>to plot a scatter plot to view the relationships in the dataset</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s-ES" sz="1050" dirty="0">
                <a:solidFill>
                  <a:schemeClr val="tx2">
                    <a:lumMod val="75000"/>
                    <a:lumOff val="25000"/>
                  </a:schemeClr>
                </a:solidFill>
              </a:rPr>
              <a:t>np.polyfit(x, y, </a:t>
            </a:r>
            <a:r>
              <a:rPr lang="en-US" sz="1050" noProof="1">
                <a:solidFill>
                  <a:schemeClr val="tx2">
                    <a:lumMod val="75000"/>
                    <a:lumOff val="25000"/>
                  </a:schemeClr>
                </a:solidFill>
              </a:rPr>
              <a:t>deg=1) </a:t>
            </a:r>
            <a:r>
              <a:rPr lang="en-US" sz="1050" noProof="1"/>
              <a:t>to plot best fit line</a:t>
            </a:r>
          </a:p>
          <a:p>
            <a:pPr marL="171450" indent="-171450">
              <a:buFont typeface="Arial" panose="020B0604020202020204" pitchFamily="34" charset="0"/>
              <a:buChar char="•"/>
            </a:pPr>
            <a:endParaRPr lang="es-ES" sz="1050" dirty="0"/>
          </a:p>
          <a:p>
            <a:pPr marL="171450" indent="-171450">
              <a:buFont typeface="Arial" panose="020B0604020202020204" pitchFamily="34" charset="0"/>
              <a:buChar char="•"/>
            </a:pPr>
            <a:r>
              <a:rPr lang="en-US" sz="1050" noProof="1">
                <a:solidFill>
                  <a:schemeClr val="tx2">
                    <a:lumMod val="75000"/>
                    <a:lumOff val="25000"/>
                  </a:schemeClr>
                </a:solidFill>
              </a:rPr>
              <a:t>stats.zscore(df['number_of_accidents']) </a:t>
            </a:r>
            <a:r>
              <a:rPr lang="en-US" sz="1050" noProof="1"/>
              <a:t>to find the Z score for each cell to measure outlier data</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np.abs(z_scores).to_frame() </a:t>
            </a:r>
            <a:r>
              <a:rPr lang="en-US" sz="1050" noProof="1"/>
              <a:t>to insert Z scores into DataFrame</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(abs_z_scores &lt; 3).all(axis=1) </a:t>
            </a:r>
            <a:r>
              <a:rPr lang="en-US" sz="1050" noProof="1"/>
              <a:t>to get rid of all outlier data with Z score &gt;3</a:t>
            </a:r>
          </a:p>
          <a:p>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.rename(columns={}) </a:t>
            </a:r>
            <a:r>
              <a:rPr lang="en-US" sz="1050" noProof="1"/>
              <a:t>to rename columns for ease of understanding</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display() </a:t>
            </a:r>
            <a:r>
              <a:rPr lang="en-US" sz="1050" noProof="1"/>
              <a:t>to view the DataFrame, Linear Regression Model and Lineplot</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35174" y="217453"/>
            <a:ext cx="1944658" cy="369332"/>
          </a:xfrm>
          <a:prstGeom prst="rect">
            <a:avLst/>
          </a:prstGeom>
          <a:noFill/>
        </p:spPr>
        <p:txBody>
          <a:bodyPr wrap="square" rtlCol="0">
            <a:spAutoFit/>
          </a:bodyPr>
          <a:lstStyle/>
          <a:p>
            <a:pPr algn="ctr"/>
            <a:r>
              <a:rPr lang="en-US" dirty="0"/>
              <a:t>Datasets: 11,12</a:t>
            </a:r>
          </a:p>
        </p:txBody>
      </p:sp>
      <p:sp>
        <p:nvSpPr>
          <p:cNvPr id="3" name="Rectangle 1">
            <a:extLst>
              <a:ext uri="{FF2B5EF4-FFF2-40B4-BE49-F238E27FC236}">
                <a16:creationId xmlns:a16="http://schemas.microsoft.com/office/drawing/2014/main" id="{1F095CE5-0F72-48FA-9CA3-D66533CC87A8}"/>
              </a:ext>
            </a:extLst>
          </p:cNvPr>
          <p:cNvSpPr>
            <a:spLocks noChangeArrowheads="1"/>
          </p:cNvSpPr>
          <p:nvPr/>
        </p:nvSpPr>
        <p:spPr bwMode="auto">
          <a:xfrm>
            <a:off x="112168" y="610810"/>
            <a:ext cx="4063878" cy="590931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df13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road-traffic-conditions/(11) Average Insurance Cost per Age Group.csv'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df13.</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df13</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df13.</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Data/(11)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url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https://api.data.gov.sg/v1/transport/carpark-availability</a:t>
            </a:r>
            <a:r>
              <a:rPr kumimoji="0" lang="en-US" altLang="en-US" sz="600" b="0" i="0" u="none" strike="noStrike" cap="none" normalizeH="0" baseline="0" noProof="1">
                <a:ln>
                  <a:noFill/>
                </a:ln>
                <a:solidFill>
                  <a:srgbClr val="F1FA8C"/>
                </a:solidFill>
                <a:effectLst/>
                <a:latin typeface="Arial Unicode MS"/>
                <a:ea typeface="JetBrains Mono"/>
              </a:rPr>
              <a:t>'</a:t>
            </a:r>
            <a:br>
              <a:rPr kumimoji="0" lang="en-US" altLang="en-US" sz="600" b="0" i="0" u="none" strike="noStrike" cap="none" normalizeH="0" baseline="0" noProof="1">
                <a:ln>
                  <a:noFill/>
                </a:ln>
                <a:solidFill>
                  <a:srgbClr val="F1FA8C"/>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r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requests.</a:t>
            </a:r>
            <a:r>
              <a:rPr kumimoji="0" lang="en-US" altLang="en-US" sz="600" b="0" i="0" u="none" strike="noStrike" cap="none" normalizeH="0" baseline="0" noProof="1">
                <a:ln>
                  <a:noFill/>
                </a:ln>
                <a:solidFill>
                  <a:srgbClr val="50FA7B"/>
                </a:solidFill>
                <a:effectLst/>
                <a:latin typeface="Arial Unicode MS"/>
                <a:ea typeface="JetBrains Mono"/>
              </a:rPr>
              <a:t>get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url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r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r.</a:t>
            </a:r>
            <a:r>
              <a:rPr kumimoji="0" lang="en-US" altLang="en-US" sz="600" b="0" i="0" u="none" strike="noStrike" cap="none" normalizeH="0" baseline="0" noProof="1">
                <a:ln>
                  <a:noFill/>
                </a:ln>
                <a:solidFill>
                  <a:srgbClr val="50FA7B"/>
                </a:solidFill>
                <a:effectLst/>
                <a:latin typeface="Arial Unicode MS"/>
                <a:ea typeface="JetBrains Mono"/>
              </a:rPr>
              <a:t>json</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carpark_info_arr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info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'items'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'carpark_data'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carpark_info_arr.</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info</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'carpark_info'</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df15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DataFrame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carpark_info_arr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df15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0" i="0" u="none" strike="noStrike" cap="none" normalizeH="0" baseline="0" noProof="1">
                <a:ln>
                  <a:noFill/>
                </a:ln>
                <a:solidFill>
                  <a:srgbClr val="50FA7B"/>
                </a:solidFill>
                <a:effectLst/>
                <a:latin typeface="Arial Unicode MS"/>
                <a:ea typeface="JetBrains Mono"/>
              </a:rPr>
              <a:t>drop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'lot_type'</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axis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df15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0" i="0" u="none" strike="noStrike" cap="none" normalizeH="0" baseline="0" noProof="1">
                <a:ln>
                  <a:noFill/>
                </a:ln>
                <a:solidFill>
                  <a:srgbClr val="50FA7B"/>
                </a:solidFill>
                <a:effectLst/>
                <a:latin typeface="Arial Unicode MS"/>
                <a:ea typeface="JetBrains Mono"/>
              </a:rPr>
              <a:t>astype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'lots_available'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#check data fit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stockModel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sm.OLS.</a:t>
            </a:r>
            <a:r>
              <a:rPr kumimoji="0" lang="en-US" altLang="en-US" sz="600" b="0" i="0" u="none" strike="noStrike" cap="none" normalizeH="0" baseline="0" noProof="1">
                <a:ln>
                  <a:noFill/>
                </a:ln>
                <a:solidFill>
                  <a:srgbClr val="50FA7B"/>
                </a:solidFill>
                <a:effectLst/>
                <a:latin typeface="Arial Unicode MS"/>
                <a:ea typeface="JetBrains Mono"/>
              </a:rPr>
              <a:t>from_formula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 ~     lots_available"</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stockPredicts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predict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#print data analysis output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stockModel.params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summary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'lots_available'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scatter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 </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best fit line Y = C + M * X</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m,c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polyfit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6272A4"/>
                </a:solidFill>
                <a:effectLst/>
                <a:latin typeface="Arial Unicode MS"/>
                <a:ea typeface="JetBrains Mono"/>
              </a:rPr>
              <a:t>deg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c</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m</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a:t>
            </a:r>
            <a:r>
              <a:rPr kumimoji="0" lang="en-US" altLang="en-US" sz="600" b="0" i="0" u="none" strike="noStrike" cap="none" normalizeH="0" baseline="0" noProof="1">
                <a:ln>
                  <a:noFill/>
                </a:ln>
                <a:solidFill>
                  <a:srgbClr val="F1FA8C"/>
                </a:solidFill>
                <a:effectLst/>
                <a:latin typeface="Arial Unicode MS"/>
                <a:ea typeface="JetBrains Mono"/>
              </a:rPr>
              <a:t>'r-'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Lots Present'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ylabel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Lots Available'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#recheck data for outliers</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z_scores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stats.</a:t>
            </a:r>
            <a:r>
              <a:rPr kumimoji="0" lang="en-US" altLang="en-US" sz="600" b="0" i="0" u="none" strike="noStrike" cap="none" normalizeH="0" baseline="0" noProof="1">
                <a:ln>
                  <a:noFill/>
                </a:ln>
                <a:solidFill>
                  <a:srgbClr val="50FA7B"/>
                </a:solidFill>
                <a:effectLst/>
                <a:latin typeface="Arial Unicode MS"/>
                <a:ea typeface="JetBrains Mono"/>
              </a:rPr>
              <a:t>zscore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#use Z score to find outliers in data</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abs_z_scores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abs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z_scores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to_frame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filtered_entries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abs_z_scores </a:t>
            </a:r>
            <a:r>
              <a:rPr kumimoji="0" lang="en-US" altLang="en-US" sz="600" b="0" i="0" u="none" strike="noStrike" cap="none" normalizeH="0" baseline="0" noProof="1">
                <a:ln>
                  <a:noFill/>
                </a:ln>
                <a:solidFill>
                  <a:srgbClr val="F998CC"/>
                </a:solidFill>
                <a:effectLst/>
                <a:latin typeface="Arial Unicode MS"/>
                <a:ea typeface="JetBrains Mono"/>
              </a:rPr>
              <a:t>&lt; </a:t>
            </a:r>
            <a:r>
              <a:rPr kumimoji="0" lang="en-US" altLang="en-US" sz="600" b="0" i="0" u="none" strike="noStrike" cap="none" normalizeH="0" baseline="0" noProof="1">
                <a:ln>
                  <a:noFill/>
                </a:ln>
                <a:solidFill>
                  <a:srgbClr val="BD93F9"/>
                </a:solidFill>
                <a:effectLst/>
                <a:latin typeface="Arial Unicode MS"/>
                <a:ea typeface="JetBrains Mono"/>
              </a:rPr>
              <a:t>3</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all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axis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df_keys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keys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'Outliers Detected: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key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df_keys</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f"Outlier: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df15.loc</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key,</a:t>
            </a:r>
            <a:r>
              <a:rPr kumimoji="0" lang="en-US" altLang="en-US" sz="600" b="0" i="0" u="none" strike="noStrike" cap="none" normalizeH="0" baseline="0" noProof="1">
                <a:ln>
                  <a:noFill/>
                </a:ln>
                <a:solidFill>
                  <a:srgbClr val="F1FA8C"/>
                </a:solidFill>
                <a:effectLst/>
                <a:latin typeface="Arial Unicode MS"/>
                <a:ea typeface="JetBrains Mono"/>
              </a:rPr>
              <a:t>'total_lots'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 number of lots at Index: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key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#reassess and re-plot data</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df16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df15</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filtered_entries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stockModel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sm.OLS.</a:t>
            </a:r>
            <a:r>
              <a:rPr kumimoji="0" lang="en-US" altLang="en-US" sz="600" b="0" i="0" u="none" strike="noStrike" cap="none" normalizeH="0" baseline="0" noProof="1">
                <a:ln>
                  <a:noFill/>
                </a:ln>
                <a:solidFill>
                  <a:srgbClr val="50FA7B"/>
                </a:solidFill>
                <a:effectLst/>
                <a:latin typeface="Arial Unicode MS"/>
                <a:ea typeface="JetBrains Mono"/>
              </a:rPr>
              <a:t>from_formula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 ~     lots_available"</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df16</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stockPredicts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predict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stockModel.params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summary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df16</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'total_lots'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df16</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'lots_available'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scatter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 </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best fit line Y = C + M * X</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m,c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polyfit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6272A4"/>
                </a:solidFill>
                <a:effectLst/>
                <a:latin typeface="Arial Unicode MS"/>
                <a:ea typeface="JetBrains Mono"/>
              </a:rPr>
              <a:t>deg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c</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m</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a:t>
            </a:r>
            <a:r>
              <a:rPr kumimoji="0" lang="en-US" altLang="en-US" sz="600" b="0" i="0" u="none" strike="noStrike" cap="none" normalizeH="0" baseline="0" noProof="1">
                <a:ln>
                  <a:noFill/>
                </a:ln>
                <a:solidFill>
                  <a:srgbClr val="F1FA8C"/>
                </a:solidFill>
                <a:effectLst/>
                <a:latin typeface="Arial Unicode MS"/>
                <a:ea typeface="JetBrains Mono"/>
              </a:rPr>
              <a:t>'r-'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Lots Present'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ylabel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Lots Available'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df16</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df16.</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Data/(12) cleaned.csv'</a:t>
            </a:r>
            <a:r>
              <a:rPr kumimoji="0" lang="en-US" altLang="en-US" sz="600" b="1" i="0" u="none" strike="noStrike" cap="none" normalizeH="0" baseline="0" noProof="1">
                <a:ln>
                  <a:noFill/>
                </a:ln>
                <a:solidFill>
                  <a:srgbClr val="BD93F9"/>
                </a:solidFill>
                <a:effectLst/>
                <a:latin typeface="Arial Unicode MS"/>
                <a:ea typeface="JetBrains Mono"/>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814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xEl>
                                              <p:pRg st="5" end="5"/>
                                            </p:txEl>
                                          </p:spTgt>
                                        </p:tgtEl>
                                        <p:attrNameLst>
                                          <p:attrName>style.visibility</p:attrName>
                                        </p:attrNameLst>
                                      </p:cBhvr>
                                      <p:to>
                                        <p:strVal val="visible"/>
                                      </p:to>
                                    </p:set>
                                    <p:animEffect transition="in" filter="fade">
                                      <p:cBhvr>
                                        <p:cTn id="20" dur="500"/>
                                        <p:tgtEl>
                                          <p:spTgt spid="1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7" end="7"/>
                                            </p:txEl>
                                          </p:spTgt>
                                        </p:tgtEl>
                                        <p:attrNameLst>
                                          <p:attrName>style.visibility</p:attrName>
                                        </p:attrNameLst>
                                      </p:cBhvr>
                                      <p:to>
                                        <p:strVal val="visible"/>
                                      </p:to>
                                    </p:set>
                                    <p:animEffect transition="in" filter="fade">
                                      <p:cBhvr>
                                        <p:cTn id="25" dur="500"/>
                                        <p:tgtEl>
                                          <p:spTgt spid="1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9" end="9"/>
                                            </p:txEl>
                                          </p:spTgt>
                                        </p:tgtEl>
                                        <p:attrNameLst>
                                          <p:attrName>style.visibility</p:attrName>
                                        </p:attrNameLst>
                                      </p:cBhvr>
                                      <p:to>
                                        <p:strVal val="visible"/>
                                      </p:to>
                                    </p:set>
                                    <p:animEffect transition="in" filter="fade">
                                      <p:cBhvr>
                                        <p:cTn id="30" dur="500"/>
                                        <p:tgtEl>
                                          <p:spTgt spid="15">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11" end="11"/>
                                            </p:txEl>
                                          </p:spTgt>
                                        </p:tgtEl>
                                        <p:attrNameLst>
                                          <p:attrName>style.visibility</p:attrName>
                                        </p:attrNameLst>
                                      </p:cBhvr>
                                      <p:to>
                                        <p:strVal val="visible"/>
                                      </p:to>
                                    </p:set>
                                    <p:animEffect transition="in" filter="fade">
                                      <p:cBhvr>
                                        <p:cTn id="35" dur="500"/>
                                        <p:tgtEl>
                                          <p:spTgt spid="15">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13" end="13"/>
                                            </p:txEl>
                                          </p:spTgt>
                                        </p:tgtEl>
                                        <p:attrNameLst>
                                          <p:attrName>style.visibility</p:attrName>
                                        </p:attrNameLst>
                                      </p:cBhvr>
                                      <p:to>
                                        <p:strVal val="visible"/>
                                      </p:to>
                                    </p:set>
                                    <p:animEffect transition="in" filter="fade">
                                      <p:cBhvr>
                                        <p:cTn id="40" dur="500"/>
                                        <p:tgtEl>
                                          <p:spTgt spid="15">
                                            <p:txEl>
                                              <p:pRg st="13" end="1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xEl>
                                              <p:pRg st="15" end="15"/>
                                            </p:txEl>
                                          </p:spTgt>
                                        </p:tgtEl>
                                        <p:attrNameLst>
                                          <p:attrName>style.visibility</p:attrName>
                                        </p:attrNameLst>
                                      </p:cBhvr>
                                      <p:to>
                                        <p:strVal val="visible"/>
                                      </p:to>
                                    </p:set>
                                    <p:animEffect transition="in" filter="fade">
                                      <p:cBhvr>
                                        <p:cTn id="45" dur="500"/>
                                        <p:tgtEl>
                                          <p:spTgt spid="15">
                                            <p:txEl>
                                              <p:pRg st="15" end="1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xEl>
                                              <p:pRg st="17" end="17"/>
                                            </p:txEl>
                                          </p:spTgt>
                                        </p:tgtEl>
                                        <p:attrNameLst>
                                          <p:attrName>style.visibility</p:attrName>
                                        </p:attrNameLst>
                                      </p:cBhvr>
                                      <p:to>
                                        <p:strVal val="visible"/>
                                      </p:to>
                                    </p:set>
                                    <p:animEffect transition="in" filter="fade">
                                      <p:cBhvr>
                                        <p:cTn id="50" dur="500"/>
                                        <p:tgtEl>
                                          <p:spTgt spid="15">
                                            <p:txEl>
                                              <p:pRg st="17" end="1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19" end="19"/>
                                            </p:txEl>
                                          </p:spTgt>
                                        </p:tgtEl>
                                        <p:attrNameLst>
                                          <p:attrName>style.visibility</p:attrName>
                                        </p:attrNameLst>
                                      </p:cBhvr>
                                      <p:to>
                                        <p:strVal val="visible"/>
                                      </p:to>
                                    </p:set>
                                    <p:animEffect transition="in" filter="fade">
                                      <p:cBhvr>
                                        <p:cTn id="55" dur="500"/>
                                        <p:tgtEl>
                                          <p:spTgt spid="15">
                                            <p:txEl>
                                              <p:pRg st="19" end="1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xEl>
                                              <p:pRg st="21" end="21"/>
                                            </p:txEl>
                                          </p:spTgt>
                                        </p:tgtEl>
                                        <p:attrNameLst>
                                          <p:attrName>style.visibility</p:attrName>
                                        </p:attrNameLst>
                                      </p:cBhvr>
                                      <p:to>
                                        <p:strVal val="visible"/>
                                      </p:to>
                                    </p:set>
                                    <p:animEffect transition="in" filter="fade">
                                      <p:cBhvr>
                                        <p:cTn id="60" dur="500"/>
                                        <p:tgtEl>
                                          <p:spTgt spid="15">
                                            <p:txEl>
                                              <p:pRg st="21" end="2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xEl>
                                              <p:pRg st="23" end="23"/>
                                            </p:txEl>
                                          </p:spTgt>
                                        </p:tgtEl>
                                        <p:attrNameLst>
                                          <p:attrName>style.visibility</p:attrName>
                                        </p:attrNameLst>
                                      </p:cBhvr>
                                      <p:to>
                                        <p:strVal val="visible"/>
                                      </p:to>
                                    </p:set>
                                    <p:animEffect transition="in" filter="fade">
                                      <p:cBhvr>
                                        <p:cTn id="65" dur="500"/>
                                        <p:tgtEl>
                                          <p:spTgt spid="15">
                                            <p:txEl>
                                              <p:pRg st="23" end="2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B26B58-5CC3-4F66-BA19-5492953FD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C4C7FC-DCD3-4EA7-9A38-B308596C12EC}"/>
              </a:ext>
            </a:extLst>
          </p:cNvPr>
          <p:cNvPicPr>
            <a:picLocks noChangeAspect="1"/>
          </p:cNvPicPr>
          <p:nvPr/>
        </p:nvPicPr>
        <p:blipFill rotWithShape="1">
          <a:blip r:embed="rId3"/>
          <a:srcRect l="25106" t="1205" r="-4" b="-67"/>
          <a:stretch/>
        </p:blipFill>
        <p:spPr>
          <a:xfrm>
            <a:off x="10128427" y="277747"/>
            <a:ext cx="1349991" cy="2894720"/>
          </a:xfrm>
          <a:prstGeom prst="rect">
            <a:avLst/>
          </a:prstGeom>
        </p:spPr>
      </p:pic>
      <p:pic>
        <p:nvPicPr>
          <p:cNvPr id="10" name="Picture 9">
            <a:extLst>
              <a:ext uri="{FF2B5EF4-FFF2-40B4-BE49-F238E27FC236}">
                <a16:creationId xmlns:a16="http://schemas.microsoft.com/office/drawing/2014/main" id="{D2E74D12-F417-49F4-B4DB-B44AC1E34C84}"/>
              </a:ext>
            </a:extLst>
          </p:cNvPr>
          <p:cNvPicPr>
            <a:picLocks noChangeAspect="1"/>
          </p:cNvPicPr>
          <p:nvPr/>
        </p:nvPicPr>
        <p:blipFill rotWithShape="1">
          <a:blip r:embed="rId4"/>
          <a:srcRect t="110" r="-8" b="752"/>
          <a:stretch/>
        </p:blipFill>
        <p:spPr>
          <a:xfrm>
            <a:off x="88850" y="4056875"/>
            <a:ext cx="2757206" cy="2174187"/>
          </a:xfrm>
          <a:prstGeom prst="rect">
            <a:avLst/>
          </a:prstGeom>
        </p:spPr>
      </p:pic>
      <p:pic>
        <p:nvPicPr>
          <p:cNvPr id="12" name="Picture 11">
            <a:extLst>
              <a:ext uri="{FF2B5EF4-FFF2-40B4-BE49-F238E27FC236}">
                <a16:creationId xmlns:a16="http://schemas.microsoft.com/office/drawing/2014/main" id="{D93E666D-7178-4A49-B1D4-756ED68E41CD}"/>
              </a:ext>
            </a:extLst>
          </p:cNvPr>
          <p:cNvPicPr>
            <a:picLocks noChangeAspect="1"/>
          </p:cNvPicPr>
          <p:nvPr/>
        </p:nvPicPr>
        <p:blipFill rotWithShape="1">
          <a:blip r:embed="rId5"/>
          <a:srcRect l="-2" r="96" b="2"/>
          <a:stretch/>
        </p:blipFill>
        <p:spPr>
          <a:xfrm>
            <a:off x="3011847" y="1006945"/>
            <a:ext cx="3352782" cy="1686361"/>
          </a:xfrm>
          <a:prstGeom prst="rect">
            <a:avLst/>
          </a:prstGeom>
          <a:ln>
            <a:solidFill>
              <a:schemeClr val="tx2">
                <a:lumMod val="75000"/>
                <a:lumOff val="25000"/>
              </a:schemeClr>
            </a:solidFill>
          </a:ln>
        </p:spPr>
      </p:pic>
      <p:sp>
        <p:nvSpPr>
          <p:cNvPr id="19" name="Rectangle 18">
            <a:extLst>
              <a:ext uri="{FF2B5EF4-FFF2-40B4-BE49-F238E27FC236}">
                <a16:creationId xmlns:a16="http://schemas.microsoft.com/office/drawing/2014/main" id="{9CD482BC-7763-49F2-927E-C6F48B97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091CF2-DC12-4D15-BCB3-E4C570B77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0326E12-754A-4BB9-A0D5-158EE57FF8DC}"/>
              </a:ext>
            </a:extLst>
          </p:cNvPr>
          <p:cNvPicPr>
            <a:picLocks noChangeAspect="1"/>
          </p:cNvPicPr>
          <p:nvPr/>
        </p:nvPicPr>
        <p:blipFill>
          <a:blip r:embed="rId6"/>
          <a:stretch>
            <a:fillRect/>
          </a:stretch>
        </p:blipFill>
        <p:spPr>
          <a:xfrm>
            <a:off x="6441570" y="285620"/>
            <a:ext cx="3485111" cy="5941178"/>
          </a:xfrm>
          <a:prstGeom prst="rect">
            <a:avLst/>
          </a:prstGeom>
        </p:spPr>
      </p:pic>
      <p:pic>
        <p:nvPicPr>
          <p:cNvPr id="28" name="Picture 27">
            <a:extLst>
              <a:ext uri="{FF2B5EF4-FFF2-40B4-BE49-F238E27FC236}">
                <a16:creationId xmlns:a16="http://schemas.microsoft.com/office/drawing/2014/main" id="{71EB0E8E-02E0-4908-A132-075127417265}"/>
              </a:ext>
            </a:extLst>
          </p:cNvPr>
          <p:cNvPicPr>
            <a:picLocks noChangeAspect="1"/>
          </p:cNvPicPr>
          <p:nvPr/>
        </p:nvPicPr>
        <p:blipFill rotWithShape="1">
          <a:blip r:embed="rId7"/>
          <a:srcRect t="1859" b="34022"/>
          <a:stretch/>
        </p:blipFill>
        <p:spPr>
          <a:xfrm>
            <a:off x="3011847" y="4588224"/>
            <a:ext cx="3383345" cy="1638574"/>
          </a:xfrm>
          <a:prstGeom prst="rect">
            <a:avLst/>
          </a:prstGeom>
        </p:spPr>
      </p:pic>
      <p:pic>
        <p:nvPicPr>
          <p:cNvPr id="32" name="Picture 31">
            <a:extLst>
              <a:ext uri="{FF2B5EF4-FFF2-40B4-BE49-F238E27FC236}">
                <a16:creationId xmlns:a16="http://schemas.microsoft.com/office/drawing/2014/main" id="{AF6EA9F4-2385-42AE-9534-682062B6A35A}"/>
              </a:ext>
            </a:extLst>
          </p:cNvPr>
          <p:cNvPicPr>
            <a:picLocks noChangeAspect="1"/>
          </p:cNvPicPr>
          <p:nvPr/>
        </p:nvPicPr>
        <p:blipFill>
          <a:blip r:embed="rId8"/>
          <a:stretch>
            <a:fillRect/>
          </a:stretch>
        </p:blipFill>
        <p:spPr>
          <a:xfrm>
            <a:off x="2993943" y="295921"/>
            <a:ext cx="1549975" cy="311593"/>
          </a:xfrm>
          <a:prstGeom prst="rect">
            <a:avLst/>
          </a:prstGeom>
        </p:spPr>
      </p:pic>
      <p:pic>
        <p:nvPicPr>
          <p:cNvPr id="34" name="Picture 33">
            <a:extLst>
              <a:ext uri="{FF2B5EF4-FFF2-40B4-BE49-F238E27FC236}">
                <a16:creationId xmlns:a16="http://schemas.microsoft.com/office/drawing/2014/main" id="{0731CBCB-4A1B-4203-B24D-29D83CA38E70}"/>
              </a:ext>
            </a:extLst>
          </p:cNvPr>
          <p:cNvPicPr>
            <a:picLocks noChangeAspect="1"/>
          </p:cNvPicPr>
          <p:nvPr/>
        </p:nvPicPr>
        <p:blipFill>
          <a:blip r:embed="rId9"/>
          <a:stretch>
            <a:fillRect/>
          </a:stretch>
        </p:blipFill>
        <p:spPr>
          <a:xfrm>
            <a:off x="4923036" y="277747"/>
            <a:ext cx="1358866" cy="311593"/>
          </a:xfrm>
          <a:prstGeom prst="rect">
            <a:avLst/>
          </a:prstGeom>
        </p:spPr>
      </p:pic>
      <p:pic>
        <p:nvPicPr>
          <p:cNvPr id="36" name="Picture 35">
            <a:extLst>
              <a:ext uri="{FF2B5EF4-FFF2-40B4-BE49-F238E27FC236}">
                <a16:creationId xmlns:a16="http://schemas.microsoft.com/office/drawing/2014/main" id="{334BC9DB-AF3B-4BD7-946B-4DA4EFD59F9A}"/>
              </a:ext>
            </a:extLst>
          </p:cNvPr>
          <p:cNvPicPr>
            <a:picLocks noChangeAspect="1"/>
          </p:cNvPicPr>
          <p:nvPr/>
        </p:nvPicPr>
        <p:blipFill>
          <a:blip r:embed="rId10"/>
          <a:stretch>
            <a:fillRect/>
          </a:stretch>
        </p:blipFill>
        <p:spPr>
          <a:xfrm>
            <a:off x="2981622" y="2823633"/>
            <a:ext cx="3383345" cy="1686361"/>
          </a:xfrm>
          <a:prstGeom prst="rect">
            <a:avLst/>
          </a:prstGeom>
          <a:ln>
            <a:solidFill>
              <a:schemeClr val="tx2">
                <a:lumMod val="75000"/>
                <a:lumOff val="25000"/>
              </a:schemeClr>
            </a:solidFill>
          </a:ln>
        </p:spPr>
      </p:pic>
      <p:pic>
        <p:nvPicPr>
          <p:cNvPr id="40" name="Picture 39">
            <a:extLst>
              <a:ext uri="{FF2B5EF4-FFF2-40B4-BE49-F238E27FC236}">
                <a16:creationId xmlns:a16="http://schemas.microsoft.com/office/drawing/2014/main" id="{C1E8EF46-EC04-453C-BD37-9F408FEA5A71}"/>
              </a:ext>
            </a:extLst>
          </p:cNvPr>
          <p:cNvPicPr>
            <a:picLocks noChangeAspect="1"/>
          </p:cNvPicPr>
          <p:nvPr/>
        </p:nvPicPr>
        <p:blipFill>
          <a:blip r:embed="rId11"/>
          <a:stretch>
            <a:fillRect/>
          </a:stretch>
        </p:blipFill>
        <p:spPr>
          <a:xfrm>
            <a:off x="10118198" y="3391423"/>
            <a:ext cx="1370447" cy="2638110"/>
          </a:xfrm>
          <a:prstGeom prst="rect">
            <a:avLst/>
          </a:prstGeom>
        </p:spPr>
      </p:pic>
      <p:sp>
        <p:nvSpPr>
          <p:cNvPr id="44" name="Callout: Bent Line with Accent Bar 43">
            <a:extLst>
              <a:ext uri="{FF2B5EF4-FFF2-40B4-BE49-F238E27FC236}">
                <a16:creationId xmlns:a16="http://schemas.microsoft.com/office/drawing/2014/main" id="{B87084B8-5053-463A-A465-C9C52182710E}"/>
              </a:ext>
            </a:extLst>
          </p:cNvPr>
          <p:cNvSpPr/>
          <p:nvPr/>
        </p:nvSpPr>
        <p:spPr>
          <a:xfrm>
            <a:off x="3844046" y="1305419"/>
            <a:ext cx="602907" cy="311593"/>
          </a:xfrm>
          <a:prstGeom prst="accentCallout2">
            <a:avLst>
              <a:gd name="adj1" fmla="val 18750"/>
              <a:gd name="adj2" fmla="val -8333"/>
              <a:gd name="adj3" fmla="val 18750"/>
              <a:gd name="adj4" fmla="val -16667"/>
              <a:gd name="adj5" fmla="val 167680"/>
              <a:gd name="adj6" fmla="val -16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Before</a:t>
            </a:r>
          </a:p>
        </p:txBody>
      </p:sp>
      <p:sp>
        <p:nvSpPr>
          <p:cNvPr id="47" name="Callout: Bent Line with Accent Bar 46">
            <a:extLst>
              <a:ext uri="{FF2B5EF4-FFF2-40B4-BE49-F238E27FC236}">
                <a16:creationId xmlns:a16="http://schemas.microsoft.com/office/drawing/2014/main" id="{80D53F0A-2FE8-487C-A085-D32734411F3F}"/>
              </a:ext>
            </a:extLst>
          </p:cNvPr>
          <p:cNvSpPr/>
          <p:nvPr/>
        </p:nvSpPr>
        <p:spPr>
          <a:xfrm>
            <a:off x="3844047" y="2980091"/>
            <a:ext cx="602907" cy="311593"/>
          </a:xfrm>
          <a:prstGeom prst="accentCallout2">
            <a:avLst>
              <a:gd name="adj1" fmla="val 18750"/>
              <a:gd name="adj2" fmla="val -8333"/>
              <a:gd name="adj3" fmla="val 18750"/>
              <a:gd name="adj4" fmla="val -16667"/>
              <a:gd name="adj5" fmla="val 182730"/>
              <a:gd name="adj6" fmla="val -18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After</a:t>
            </a:r>
          </a:p>
        </p:txBody>
      </p:sp>
      <p:sp>
        <p:nvSpPr>
          <p:cNvPr id="49" name="TextBox 48">
            <a:extLst>
              <a:ext uri="{FF2B5EF4-FFF2-40B4-BE49-F238E27FC236}">
                <a16:creationId xmlns:a16="http://schemas.microsoft.com/office/drawing/2014/main" id="{6E61F2E2-2F30-421D-B6B3-350E5829CECE}"/>
              </a:ext>
            </a:extLst>
          </p:cNvPr>
          <p:cNvSpPr txBox="1"/>
          <p:nvPr/>
        </p:nvSpPr>
        <p:spPr>
          <a:xfrm>
            <a:off x="10128427" y="3172467"/>
            <a:ext cx="1349991" cy="215444"/>
          </a:xfrm>
          <a:prstGeom prst="rect">
            <a:avLst/>
          </a:prstGeom>
          <a:noFill/>
        </p:spPr>
        <p:txBody>
          <a:bodyPr wrap="square" rtlCol="0">
            <a:spAutoFit/>
          </a:bodyPr>
          <a:lstStyle/>
          <a:p>
            <a:r>
              <a:rPr lang="en-US" sz="800" dirty="0"/>
              <a:t>Before cleaning </a:t>
            </a:r>
          </a:p>
        </p:txBody>
      </p:sp>
      <p:sp>
        <p:nvSpPr>
          <p:cNvPr id="50" name="TextBox 49">
            <a:extLst>
              <a:ext uri="{FF2B5EF4-FFF2-40B4-BE49-F238E27FC236}">
                <a16:creationId xmlns:a16="http://schemas.microsoft.com/office/drawing/2014/main" id="{1F89819C-C069-4A8F-B13B-28A312D54AC0}"/>
              </a:ext>
            </a:extLst>
          </p:cNvPr>
          <p:cNvSpPr txBox="1"/>
          <p:nvPr/>
        </p:nvSpPr>
        <p:spPr>
          <a:xfrm>
            <a:off x="10093960" y="6062120"/>
            <a:ext cx="1349991" cy="215444"/>
          </a:xfrm>
          <a:prstGeom prst="rect">
            <a:avLst/>
          </a:prstGeom>
          <a:noFill/>
        </p:spPr>
        <p:txBody>
          <a:bodyPr wrap="square" rtlCol="0">
            <a:spAutoFit/>
          </a:bodyPr>
          <a:lstStyle/>
          <a:p>
            <a:r>
              <a:rPr lang="en-US" sz="800" dirty="0"/>
              <a:t>After cleaning </a:t>
            </a:r>
          </a:p>
        </p:txBody>
      </p:sp>
      <p:sp>
        <p:nvSpPr>
          <p:cNvPr id="51" name="TextBox 50">
            <a:extLst>
              <a:ext uri="{FF2B5EF4-FFF2-40B4-BE49-F238E27FC236}">
                <a16:creationId xmlns:a16="http://schemas.microsoft.com/office/drawing/2014/main" id="{918E6050-F709-4FE5-A3BA-5091898F2B68}"/>
              </a:ext>
            </a:extLst>
          </p:cNvPr>
          <p:cNvSpPr txBox="1"/>
          <p:nvPr/>
        </p:nvSpPr>
        <p:spPr>
          <a:xfrm>
            <a:off x="2916936" y="713272"/>
            <a:ext cx="1349991" cy="215444"/>
          </a:xfrm>
          <a:prstGeom prst="rect">
            <a:avLst/>
          </a:prstGeom>
          <a:noFill/>
        </p:spPr>
        <p:txBody>
          <a:bodyPr wrap="square" rtlCol="0">
            <a:spAutoFit/>
          </a:bodyPr>
          <a:lstStyle/>
          <a:p>
            <a:r>
              <a:rPr lang="en-US" sz="800" dirty="0"/>
              <a:t>Before cleaning </a:t>
            </a:r>
          </a:p>
        </p:txBody>
      </p:sp>
      <p:sp>
        <p:nvSpPr>
          <p:cNvPr id="52" name="TextBox 51">
            <a:extLst>
              <a:ext uri="{FF2B5EF4-FFF2-40B4-BE49-F238E27FC236}">
                <a16:creationId xmlns:a16="http://schemas.microsoft.com/office/drawing/2014/main" id="{51CC802E-A856-45D4-9D42-B5170EB6993B}"/>
              </a:ext>
            </a:extLst>
          </p:cNvPr>
          <p:cNvSpPr txBox="1"/>
          <p:nvPr/>
        </p:nvSpPr>
        <p:spPr>
          <a:xfrm>
            <a:off x="4961742" y="713272"/>
            <a:ext cx="1349991" cy="215444"/>
          </a:xfrm>
          <a:prstGeom prst="rect">
            <a:avLst/>
          </a:prstGeom>
          <a:noFill/>
        </p:spPr>
        <p:txBody>
          <a:bodyPr wrap="square" rtlCol="0">
            <a:spAutoFit/>
          </a:bodyPr>
          <a:lstStyle/>
          <a:p>
            <a:r>
              <a:rPr lang="en-US" sz="800" dirty="0"/>
              <a:t>After cleaning </a:t>
            </a:r>
          </a:p>
        </p:txBody>
      </p:sp>
      <p:sp>
        <p:nvSpPr>
          <p:cNvPr id="53" name="TextBox 52">
            <a:extLst>
              <a:ext uri="{FF2B5EF4-FFF2-40B4-BE49-F238E27FC236}">
                <a16:creationId xmlns:a16="http://schemas.microsoft.com/office/drawing/2014/main" id="{B5DF83A0-FFE0-4628-895C-27A714C225E0}"/>
              </a:ext>
            </a:extLst>
          </p:cNvPr>
          <p:cNvSpPr txBox="1"/>
          <p:nvPr/>
        </p:nvSpPr>
        <p:spPr>
          <a:xfrm>
            <a:off x="-5686" y="6210048"/>
            <a:ext cx="1349991" cy="215444"/>
          </a:xfrm>
          <a:prstGeom prst="rect">
            <a:avLst/>
          </a:prstGeom>
          <a:noFill/>
        </p:spPr>
        <p:txBody>
          <a:bodyPr wrap="square" rtlCol="0">
            <a:spAutoFit/>
          </a:bodyPr>
          <a:lstStyle/>
          <a:p>
            <a:r>
              <a:rPr lang="en-US" sz="800" dirty="0"/>
              <a:t>Before cleaning </a:t>
            </a:r>
          </a:p>
        </p:txBody>
      </p:sp>
      <p:sp>
        <p:nvSpPr>
          <p:cNvPr id="54" name="TextBox 53">
            <a:extLst>
              <a:ext uri="{FF2B5EF4-FFF2-40B4-BE49-F238E27FC236}">
                <a16:creationId xmlns:a16="http://schemas.microsoft.com/office/drawing/2014/main" id="{A421EC38-1E26-4F3F-9B5D-F8316CA0ECA2}"/>
              </a:ext>
            </a:extLst>
          </p:cNvPr>
          <p:cNvSpPr txBox="1"/>
          <p:nvPr/>
        </p:nvSpPr>
        <p:spPr>
          <a:xfrm>
            <a:off x="2934906" y="6206651"/>
            <a:ext cx="1349991" cy="215444"/>
          </a:xfrm>
          <a:prstGeom prst="rect">
            <a:avLst/>
          </a:prstGeom>
          <a:noFill/>
        </p:spPr>
        <p:txBody>
          <a:bodyPr wrap="square" rtlCol="0">
            <a:spAutoFit/>
          </a:bodyPr>
          <a:lstStyle/>
          <a:p>
            <a:r>
              <a:rPr lang="en-US" sz="800" dirty="0"/>
              <a:t>After cleaning </a:t>
            </a:r>
          </a:p>
        </p:txBody>
      </p:sp>
      <p:pic>
        <p:nvPicPr>
          <p:cNvPr id="56" name="Picture 55">
            <a:extLst>
              <a:ext uri="{FF2B5EF4-FFF2-40B4-BE49-F238E27FC236}">
                <a16:creationId xmlns:a16="http://schemas.microsoft.com/office/drawing/2014/main" id="{101D1BF0-03FB-4851-B596-E9E7541BA677}"/>
              </a:ext>
            </a:extLst>
          </p:cNvPr>
          <p:cNvPicPr>
            <a:picLocks noChangeAspect="1"/>
          </p:cNvPicPr>
          <p:nvPr/>
        </p:nvPicPr>
        <p:blipFill>
          <a:blip r:embed="rId12"/>
          <a:stretch>
            <a:fillRect/>
          </a:stretch>
        </p:blipFill>
        <p:spPr>
          <a:xfrm>
            <a:off x="97196" y="295921"/>
            <a:ext cx="2723134" cy="3669982"/>
          </a:xfrm>
          <a:prstGeom prst="rect">
            <a:avLst/>
          </a:prstGeom>
        </p:spPr>
      </p:pic>
    </p:spTree>
    <p:extLst>
      <p:ext uri="{BB962C8B-B14F-4D97-AF65-F5344CB8AC3E}">
        <p14:creationId xmlns:p14="http://schemas.microsoft.com/office/powerpoint/2010/main" val="1235278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164157" y="259393"/>
            <a:ext cx="3875662" cy="6482179"/>
          </a:xfrm>
        </p:spPr>
        <p:txBody>
          <a:bodyPr anchor="ctr">
            <a:normAutofit fontScale="92500"/>
          </a:bodyPr>
          <a:lstStyle/>
          <a:p>
            <a:pPr algn="just">
              <a:lnSpc>
                <a:spcPct val="110000"/>
              </a:lnSpc>
            </a:pPr>
            <a:r>
              <a:rPr lang="en-SG" sz="1000" dirty="0"/>
              <a:t>There were </a:t>
            </a:r>
            <a:r>
              <a:rPr lang="en-SG" sz="1000" u="sng" dirty="0">
                <a:solidFill>
                  <a:schemeClr val="tx2">
                    <a:lumMod val="75000"/>
                    <a:lumOff val="25000"/>
                  </a:schemeClr>
                </a:solidFill>
              </a:rPr>
              <a:t>no empty columns</a:t>
            </a:r>
            <a:r>
              <a:rPr lang="en-SG" sz="1000" dirty="0">
                <a:solidFill>
                  <a:schemeClr val="tx2">
                    <a:lumMod val="75000"/>
                    <a:lumOff val="25000"/>
                  </a:schemeClr>
                </a:solidFill>
              </a:rPr>
              <a:t> </a:t>
            </a:r>
            <a:r>
              <a:rPr lang="en-SG" sz="1000" dirty="0"/>
              <a:t>in the dataset, however, there were more than 10 outliers that were identified using the Statsmodels library, and </a:t>
            </a:r>
            <a:r>
              <a:rPr lang="en-SG" sz="1000" u="sng" dirty="0">
                <a:solidFill>
                  <a:schemeClr val="tx2">
                    <a:lumMod val="75000"/>
                    <a:lumOff val="25000"/>
                  </a:schemeClr>
                </a:solidFill>
              </a:rPr>
              <a:t>promptly removed</a:t>
            </a:r>
            <a:r>
              <a:rPr lang="en-SG" sz="1000" dirty="0"/>
              <a:t>.</a:t>
            </a:r>
          </a:p>
          <a:p>
            <a:pPr algn="just">
              <a:lnSpc>
                <a:spcPct val="110000"/>
              </a:lnSpc>
            </a:pPr>
            <a:endParaRPr lang="en-SG" sz="1000" dirty="0"/>
          </a:p>
          <a:p>
            <a:pPr algn="just">
              <a:lnSpc>
                <a:spcPct val="110000"/>
              </a:lnSpc>
            </a:pPr>
            <a:r>
              <a:rPr lang="en-US" sz="1000" dirty="0"/>
              <a:t>We can observe that insurance prices for both male and female drivers are much higher at a younger age, at $2,165 for adults in their 20’s and begin to drop dramatically as they grow older. The average insurance for both genders begin to slowly increase as they grow older, due to other factors such as senior safety and road awareness playing a key part in increasing accident rates.</a:t>
            </a:r>
            <a:endParaRPr lang="en-SG" sz="1000" dirty="0"/>
          </a:p>
          <a:p>
            <a:pPr algn="just">
              <a:lnSpc>
                <a:spcPct val="110000"/>
              </a:lnSpc>
            </a:pPr>
            <a:endParaRPr lang="en-SG" sz="1000" dirty="0"/>
          </a:p>
          <a:p>
            <a:pPr algn="just">
              <a:lnSpc>
                <a:spcPct val="110000"/>
              </a:lnSpc>
            </a:pPr>
            <a:r>
              <a:rPr lang="en-SG" sz="1000" dirty="0"/>
              <a:t>For the first scatterplot, we can observe certain outliers that are present within the data, however, after removing them and replotting the graph, we can begin to observe a certain trend going on. </a:t>
            </a:r>
          </a:p>
          <a:p>
            <a:pPr algn="just">
              <a:lnSpc>
                <a:spcPct val="110000"/>
              </a:lnSpc>
            </a:pPr>
            <a:endParaRPr lang="en-SG" sz="1000" dirty="0"/>
          </a:p>
          <a:p>
            <a:pPr algn="just">
              <a:lnSpc>
                <a:spcPct val="110000"/>
              </a:lnSpc>
            </a:pPr>
            <a:r>
              <a:rPr lang="en-SG" sz="1000" dirty="0"/>
              <a:t>That trend is </a:t>
            </a:r>
            <a:r>
              <a:rPr lang="en-US" sz="1000" u="sng" dirty="0">
                <a:solidFill>
                  <a:schemeClr val="tx2">
                    <a:lumMod val="75000"/>
                    <a:lumOff val="25000"/>
                  </a:schemeClr>
                </a:solidFill>
              </a:rPr>
              <a:t>heteroskedasticity</a:t>
            </a:r>
            <a:r>
              <a:rPr lang="en-US" sz="1000" dirty="0"/>
              <a:t> (or heteroscedasticity), and it happens when the standard errors of a variable, monitored over a specific amount of time, are non-constant. (Hayes, 2022)</a:t>
            </a:r>
            <a:endParaRPr lang="en-SG" sz="1000" dirty="0"/>
          </a:p>
          <a:p>
            <a:pPr algn="just">
              <a:lnSpc>
                <a:spcPct val="110000"/>
              </a:lnSpc>
            </a:pPr>
            <a:endParaRPr lang="en-SG" sz="1000" dirty="0"/>
          </a:p>
          <a:p>
            <a:pPr algn="just">
              <a:lnSpc>
                <a:spcPct val="110000"/>
              </a:lnSpc>
            </a:pPr>
            <a:r>
              <a:rPr lang="en-US" sz="1000" dirty="0"/>
              <a:t>With heteroskedasticity, the tell-tale sign upon visual inspection of the residual errors is that they will tend to </a:t>
            </a:r>
            <a:r>
              <a:rPr lang="en-US" sz="1000" u="sng" dirty="0">
                <a:solidFill>
                  <a:schemeClr val="tx2">
                    <a:lumMod val="75000"/>
                    <a:lumOff val="25000"/>
                  </a:schemeClr>
                </a:solidFill>
              </a:rPr>
              <a:t>fan out over time</a:t>
            </a:r>
            <a:r>
              <a:rPr lang="en-US" sz="1000" dirty="0"/>
              <a:t>, as depicted in the image above. (Hayes, 2022)</a:t>
            </a:r>
          </a:p>
          <a:p>
            <a:pPr algn="just">
              <a:lnSpc>
                <a:spcPct val="110000"/>
              </a:lnSpc>
            </a:pPr>
            <a:endParaRPr lang="en-US" sz="1000" dirty="0"/>
          </a:p>
          <a:p>
            <a:pPr algn="just">
              <a:lnSpc>
                <a:spcPct val="110000"/>
              </a:lnSpc>
            </a:pPr>
            <a:r>
              <a:rPr lang="en-US" sz="1000" dirty="0"/>
              <a:t>Heteroskedasticity is a </a:t>
            </a:r>
            <a:r>
              <a:rPr lang="en-US" sz="1000" u="sng" dirty="0">
                <a:solidFill>
                  <a:schemeClr val="tx2">
                    <a:lumMod val="75000"/>
                    <a:lumOff val="25000"/>
                  </a:schemeClr>
                </a:solidFill>
              </a:rPr>
              <a:t>violation of the assumptions for linear regression</a:t>
            </a:r>
            <a:r>
              <a:rPr lang="en-US" sz="1000" dirty="0"/>
              <a:t> modeling, and so it can impact the validity of the analysis (Hayes, 2022) or in this case, the distribution of the number of parking lots present vs the number of parking lots available for public use. </a:t>
            </a:r>
          </a:p>
          <a:p>
            <a:pPr algn="just">
              <a:lnSpc>
                <a:spcPct val="110000"/>
              </a:lnSpc>
            </a:pPr>
            <a:endParaRPr lang="en-US" sz="1000" dirty="0"/>
          </a:p>
          <a:p>
            <a:pPr algn="just">
              <a:lnSpc>
                <a:spcPct val="110000"/>
              </a:lnSpc>
            </a:pPr>
            <a:r>
              <a:rPr lang="en-US" sz="1000" dirty="0"/>
              <a:t>We can conclude from the data that the </a:t>
            </a:r>
            <a:r>
              <a:rPr lang="en-US" sz="1000" u="sng" dirty="0">
                <a:solidFill>
                  <a:schemeClr val="tx2">
                    <a:lumMod val="75000"/>
                    <a:lumOff val="25000"/>
                  </a:schemeClr>
                </a:solidFill>
              </a:rPr>
              <a:t>greater the total number of parking lots present in a carpark, the less likely there is to be available parking spots</a:t>
            </a:r>
            <a:r>
              <a:rPr lang="en-US" sz="1000" dirty="0"/>
              <a:t>, given the inconsistency of the distribution of data with time. </a:t>
            </a:r>
            <a:endParaRPr lang="en-SG" sz="1000" dirty="0"/>
          </a:p>
        </p:txBody>
      </p:sp>
      <p:pic>
        <p:nvPicPr>
          <p:cNvPr id="5" name="Picture 4">
            <a:extLst>
              <a:ext uri="{FF2B5EF4-FFF2-40B4-BE49-F238E27FC236}">
                <a16:creationId xmlns:a16="http://schemas.microsoft.com/office/drawing/2014/main" id="{4AD4D60A-4692-412D-AA78-BD918214C85C}"/>
              </a:ext>
            </a:extLst>
          </p:cNvPr>
          <p:cNvPicPr>
            <a:picLocks noChangeAspect="1"/>
          </p:cNvPicPr>
          <p:nvPr/>
        </p:nvPicPr>
        <p:blipFill rotWithShape="1">
          <a:blip r:embed="rId3"/>
          <a:srcRect l="211" t="1" r="1229" b="3"/>
          <a:stretch/>
        </p:blipFill>
        <p:spPr>
          <a:xfrm>
            <a:off x="8395819" y="522969"/>
            <a:ext cx="3440182" cy="1753894"/>
          </a:xfrm>
          <a:prstGeom prst="rect">
            <a:avLst/>
          </a:prstGeom>
        </p:spPr>
      </p:pic>
      <p:pic>
        <p:nvPicPr>
          <p:cNvPr id="7" name="Picture 6">
            <a:extLst>
              <a:ext uri="{FF2B5EF4-FFF2-40B4-BE49-F238E27FC236}">
                <a16:creationId xmlns:a16="http://schemas.microsoft.com/office/drawing/2014/main" id="{0D15EC50-8D65-4FB6-885A-97DBFDC5ABEC}"/>
              </a:ext>
            </a:extLst>
          </p:cNvPr>
          <p:cNvPicPr>
            <a:picLocks noChangeAspect="1"/>
          </p:cNvPicPr>
          <p:nvPr/>
        </p:nvPicPr>
        <p:blipFill rotWithShape="1">
          <a:blip r:embed="rId4"/>
          <a:srcRect l="-1" r="1971" b="1121"/>
          <a:stretch/>
        </p:blipFill>
        <p:spPr>
          <a:xfrm>
            <a:off x="8368645" y="2729192"/>
            <a:ext cx="3494529" cy="1780026"/>
          </a:xfrm>
          <a:prstGeom prst="rect">
            <a:avLst/>
          </a:prstGeom>
        </p:spPr>
      </p:pic>
      <p:pic>
        <p:nvPicPr>
          <p:cNvPr id="11" name="Picture 10">
            <a:extLst>
              <a:ext uri="{FF2B5EF4-FFF2-40B4-BE49-F238E27FC236}">
                <a16:creationId xmlns:a16="http://schemas.microsoft.com/office/drawing/2014/main" id="{14B11F0C-0EB2-4D18-840F-80F476462007}"/>
              </a:ext>
            </a:extLst>
          </p:cNvPr>
          <p:cNvPicPr>
            <a:picLocks noChangeAspect="1"/>
          </p:cNvPicPr>
          <p:nvPr/>
        </p:nvPicPr>
        <p:blipFill rotWithShape="1">
          <a:blip r:embed="rId5"/>
          <a:srcRect r="-723" b="664"/>
          <a:stretch/>
        </p:blipFill>
        <p:spPr>
          <a:xfrm>
            <a:off x="8395819" y="4875578"/>
            <a:ext cx="3573951" cy="1780026"/>
          </a:xfrm>
          <a:prstGeom prst="rect">
            <a:avLst/>
          </a:prstGeom>
        </p:spPr>
      </p:pic>
    </p:spTree>
    <p:extLst>
      <p:ext uri="{BB962C8B-B14F-4D97-AF65-F5344CB8AC3E}">
        <p14:creationId xmlns:p14="http://schemas.microsoft.com/office/powerpoint/2010/main" val="415997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56FDE-5A35-4F73-BACC-6B37AE84ADA1}"/>
              </a:ext>
            </a:extLst>
          </p:cNvPr>
          <p:cNvSpPr>
            <a:spLocks noGrp="1"/>
          </p:cNvSpPr>
          <p:nvPr>
            <p:ph type="title"/>
          </p:nvPr>
        </p:nvSpPr>
        <p:spPr>
          <a:xfrm>
            <a:off x="1371600" y="0"/>
            <a:ext cx="10241280" cy="1234440"/>
          </a:xfrm>
        </p:spPr>
        <p:txBody>
          <a:bodyPr/>
          <a:lstStyle/>
          <a:p>
            <a:r>
              <a:rPr lang="en-US" dirty="0"/>
              <a:t>Objectives</a:t>
            </a:r>
          </a:p>
        </p:txBody>
      </p:sp>
      <p:sp>
        <p:nvSpPr>
          <p:cNvPr id="3" name="Content Placeholder 2">
            <a:extLst>
              <a:ext uri="{FF2B5EF4-FFF2-40B4-BE49-F238E27FC236}">
                <a16:creationId xmlns:a16="http://schemas.microsoft.com/office/drawing/2014/main" id="{7DFE8615-3BCD-4E6B-89BA-55CBD715546F}"/>
              </a:ext>
            </a:extLst>
          </p:cNvPr>
          <p:cNvSpPr>
            <a:spLocks noGrp="1"/>
          </p:cNvSpPr>
          <p:nvPr>
            <p:ph idx="1"/>
          </p:nvPr>
        </p:nvSpPr>
        <p:spPr/>
        <p:txBody>
          <a:bodyPr>
            <a:normAutofit fontScale="92500" lnSpcReduction="10000"/>
          </a:bodyPr>
          <a:lstStyle/>
          <a:p>
            <a:r>
              <a:rPr lang="en-US" dirty="0"/>
              <a:t>In-depth walkthrough of the cleaning of given dataset(s)</a:t>
            </a:r>
          </a:p>
          <a:p>
            <a:endParaRPr lang="en-US" dirty="0"/>
          </a:p>
          <a:p>
            <a:r>
              <a:rPr lang="en-US" dirty="0"/>
              <a:t>Explain the purpose of dataset(s) analysis</a:t>
            </a:r>
          </a:p>
          <a:p>
            <a:endParaRPr lang="en-US" dirty="0"/>
          </a:p>
          <a:p>
            <a:r>
              <a:rPr lang="en-US" dirty="0"/>
              <a:t>Description of specific dataset(s) and related analyses</a:t>
            </a:r>
          </a:p>
          <a:p>
            <a:endParaRPr lang="en-US" dirty="0"/>
          </a:p>
          <a:p>
            <a:r>
              <a:rPr lang="en-US" dirty="0"/>
              <a:t>Analysis of insights gathered from dataset(s)</a:t>
            </a:r>
          </a:p>
          <a:p>
            <a:endParaRPr lang="en-US" dirty="0"/>
          </a:p>
          <a:p>
            <a:r>
              <a:rPr lang="en-US" dirty="0"/>
              <a:t>Credits</a:t>
            </a:r>
          </a:p>
          <a:p>
            <a:endParaRPr lang="en-US" dirty="0"/>
          </a:p>
        </p:txBody>
      </p:sp>
    </p:spTree>
    <p:extLst>
      <p:ext uri="{BB962C8B-B14F-4D97-AF65-F5344CB8AC3E}">
        <p14:creationId xmlns:p14="http://schemas.microsoft.com/office/powerpoint/2010/main" val="34827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575654"/>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139942790"/>
              </p:ext>
            </p:extLst>
          </p:nvPr>
        </p:nvGraphicFramePr>
        <p:xfrm>
          <a:off x="4227143" y="658786"/>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4816551" y="2953593"/>
            <a:ext cx="7187293" cy="2677656"/>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.isna().sum() </a:t>
            </a:r>
            <a:r>
              <a:rPr lang="en-US" sz="1050" noProof="1"/>
              <a:t>to check for null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np.unique(df[""]) </a:t>
            </a:r>
            <a:r>
              <a:rPr lang="en-US" sz="1050" noProof="1"/>
              <a:t>to retrieve unique years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 dict[key] = df[column_name].value_counts()[column_value] </a:t>
            </a:r>
            <a:r>
              <a:rPr lang="en-US" sz="1050" noProof="1"/>
              <a:t>more efficiently count length of data, as opposed to len()</a:t>
            </a:r>
          </a:p>
          <a:p>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sns.hisplot() </a:t>
            </a:r>
            <a:r>
              <a:rPr lang="en-US" sz="1050" noProof="1"/>
              <a:t>to plot histogram to show distribution of data</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sm.qqplot() </a:t>
            </a:r>
            <a:r>
              <a:rPr lang="en-US" sz="1050" noProof="1"/>
              <a:t>to plot probability distribution plot to analyse distribution of data</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squarify.plot() </a:t>
            </a:r>
            <a:r>
              <a:rPr lang="en-US" sz="1050" noProof="1"/>
              <a:t>to view percentage distribution across all different car park types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35174" y="217453"/>
            <a:ext cx="1615440" cy="369332"/>
          </a:xfrm>
          <a:prstGeom prst="rect">
            <a:avLst/>
          </a:prstGeom>
          <a:noFill/>
        </p:spPr>
        <p:txBody>
          <a:bodyPr wrap="square" rtlCol="0">
            <a:spAutoFit/>
          </a:bodyPr>
          <a:lstStyle/>
          <a:p>
            <a:pPr algn="ctr"/>
            <a:r>
              <a:rPr lang="en-US" dirty="0"/>
              <a:t>Dataset: 13</a:t>
            </a:r>
          </a:p>
        </p:txBody>
      </p:sp>
      <p:sp>
        <p:nvSpPr>
          <p:cNvPr id="3" name="Rectangle 1">
            <a:extLst>
              <a:ext uri="{FF2B5EF4-FFF2-40B4-BE49-F238E27FC236}">
                <a16:creationId xmlns:a16="http://schemas.microsoft.com/office/drawing/2014/main" id="{E755D036-58C1-4CFA-A345-DCD82FB4F1FD}"/>
              </a:ext>
            </a:extLst>
          </p:cNvPr>
          <p:cNvSpPr>
            <a:spLocks noChangeArrowheads="1"/>
          </p:cNvSpPr>
          <p:nvPr/>
        </p:nvSpPr>
        <p:spPr bwMode="auto">
          <a:xfrm>
            <a:off x="151137" y="717857"/>
            <a:ext cx="3932103" cy="581697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df18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r'./Datasets/(4) hdb-carpark-information/(13) hdb-carpark-information.csv'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0" i="0" u="none" strike="noStrike" cap="none" normalizeH="0" baseline="0" noProof="1">
                <a:ln>
                  <a:noFill/>
                </a:ln>
                <a:solidFill>
                  <a:srgbClr val="50FA7B"/>
                </a:solidFill>
                <a:effectLst/>
                <a:latin typeface="Arial Unicode MS"/>
                <a:ea typeface="JetBrains Mono"/>
              </a:rPr>
              <a:t>fillna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method</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"ffill"</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#carparks are arranged geographically, hence it makes more sense to forward fill them with the surrounding carpark data</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0" i="0" u="none" strike="noStrike" cap="none" normalizeH="0" baseline="0" noProof="1">
                <a:ln>
                  <a:noFill/>
                </a:ln>
                <a:solidFill>
                  <a:srgbClr val="50FA7B"/>
                </a:solidFill>
                <a:effectLst/>
                <a:latin typeface="Arial Unicode MS"/>
                <a:ea typeface="JetBrains Mono"/>
              </a:rPr>
              <a:t>drop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'car_park_no'</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'address'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axis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df18_levels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df18.car_park_decks</a:t>
            </a:r>
            <a:r>
              <a:rPr kumimoji="0" lang="en-US" altLang="en-US" sz="600" b="0" i="0" u="none" strike="noStrike" cap="none" normalizeH="0" baseline="0" noProof="1">
                <a:ln>
                  <a:noFill/>
                </a:ln>
                <a:solidFill>
                  <a:srgbClr val="F998CC"/>
                </a:solidFill>
                <a:effectLst/>
                <a:latin typeface="Arial Unicode MS"/>
                <a:ea typeface="JetBrains Mono"/>
              </a:rPr>
              <a:t>&gt;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df18_gantry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df18.gantry_height</a:t>
            </a:r>
            <a:r>
              <a:rPr kumimoji="0" lang="en-US" altLang="en-US" sz="600" b="0" i="0" u="none" strike="noStrike" cap="none" normalizeH="0" baseline="0" noProof="1">
                <a:ln>
                  <a:noFill/>
                </a:ln>
                <a:solidFill>
                  <a:srgbClr val="F998CC"/>
                </a:solidFill>
                <a:effectLst/>
                <a:latin typeface="Arial Unicode MS"/>
                <a:ea typeface="JetBrains Mono"/>
              </a:rPr>
              <a:t>&gt;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fig, axs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subplots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2</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2</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histplot1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sns.</a:t>
            </a:r>
            <a:r>
              <a:rPr kumimoji="0" lang="en-US" altLang="en-US" sz="600" b="0" i="0" u="none" strike="noStrike" cap="none" normalizeH="0" baseline="0" noProof="1">
                <a:ln>
                  <a:noFill/>
                </a:ln>
                <a:solidFill>
                  <a:srgbClr val="50FA7B"/>
                </a:solidFill>
                <a:effectLst/>
                <a:latin typeface="Arial Unicode MS"/>
                <a:ea typeface="JetBrains Mono"/>
              </a:rPr>
              <a:t>histplot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df18_levels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'car_park_decks'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kde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True</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#distribution of levels where levels &gt; 0</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smplot1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a:t>
            </a:r>
            <a:r>
              <a:rPr kumimoji="0" lang="en-US" altLang="en-US" sz="600" b="0" i="0" u="none" strike="noStrike" cap="none" normalizeH="0" baseline="0" noProof="1">
                <a:ln>
                  <a:noFill/>
                </a:ln>
                <a:solidFill>
                  <a:srgbClr val="50FA7B"/>
                </a:solidFill>
                <a:effectLst/>
                <a:latin typeface="Arial Unicode MS"/>
                <a:ea typeface="JetBrains Mono"/>
              </a:rPr>
              <a:t>qqplot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df18_levels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'car_park_decks'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line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's'</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markersize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histplot2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sns.</a:t>
            </a:r>
            <a:r>
              <a:rPr kumimoji="0" lang="en-US" altLang="en-US" sz="600" b="0" i="0" u="none" strike="noStrike" cap="none" normalizeH="0" baseline="0" noProof="1">
                <a:ln>
                  <a:noFill/>
                </a:ln>
                <a:solidFill>
                  <a:srgbClr val="50FA7B"/>
                </a:solidFill>
                <a:effectLst/>
                <a:latin typeface="Arial Unicode MS"/>
                <a:ea typeface="JetBrains Mono"/>
              </a:rPr>
              <a:t>histplot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df18_gantry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'gantry_height'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kde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True</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color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'red'</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#distribution of gantry height where levels &gt; 0</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smplot2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a:t>
            </a:r>
            <a:r>
              <a:rPr kumimoji="0" lang="en-US" altLang="en-US" sz="600" b="0" i="0" u="none" strike="noStrike" cap="none" normalizeH="0" baseline="0" noProof="1">
                <a:ln>
                  <a:noFill/>
                </a:ln>
                <a:solidFill>
                  <a:srgbClr val="50FA7B"/>
                </a:solidFill>
                <a:effectLst/>
                <a:latin typeface="Arial Unicode MS"/>
                <a:ea typeface="JetBrains Mono"/>
              </a:rPr>
              <a:t>qqplot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df18_gantry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'gantry_height'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ax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axs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line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's'</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markersize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histplot1.</a:t>
            </a:r>
            <a:r>
              <a:rPr kumimoji="0" lang="en-US" altLang="en-US" sz="600" b="0" i="0" u="none" strike="noStrike" cap="none" normalizeH="0" baseline="0" noProof="1">
                <a:ln>
                  <a:noFill/>
                </a:ln>
                <a:solidFill>
                  <a:srgbClr val="50FA7B"/>
                </a:solidFill>
                <a:effectLst/>
                <a:latin typeface="Arial Unicode MS"/>
                <a:ea typeface="JetBrains Mono"/>
              </a:rPr>
              <a:t>set_xlabel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'Distribution of Car Park Decks'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histplot2.</a:t>
            </a:r>
            <a:r>
              <a:rPr kumimoji="0" lang="en-US" altLang="en-US" sz="600" b="0" i="0" u="none" strike="noStrike" cap="none" normalizeH="0" baseline="0" noProof="1">
                <a:ln>
                  <a:noFill/>
                </a:ln>
                <a:solidFill>
                  <a:srgbClr val="50FA7B"/>
                </a:solidFill>
                <a:effectLst/>
                <a:latin typeface="Arial Unicode MS"/>
                <a:ea typeface="JetBrains Mono"/>
              </a:rPr>
              <a:t>set_xlabel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'Distribution of Car Park Gantry Height'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fig.</a:t>
            </a:r>
            <a:r>
              <a:rPr kumimoji="0" lang="en-US" altLang="en-US" sz="600" b="0" i="0" u="none" strike="noStrike" cap="none" normalizeH="0" baseline="0" noProof="1">
                <a:ln>
                  <a:noFill/>
                </a:ln>
                <a:solidFill>
                  <a:srgbClr val="50FA7B"/>
                </a:solidFill>
                <a:effectLst/>
                <a:latin typeface="Arial Unicode MS"/>
                <a:ea typeface="JetBrains Mono"/>
              </a:rPr>
              <a:t>tight_layout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Data/(13)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carpark_pie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parking_type_pie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carpark_type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'car_park_type'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carpark_pie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carpark_type</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'car_park_type'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value_counts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carpark_type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parking_type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'type_of_parking_system'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parking_type_pie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parking_type</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'type_of_parking_system'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value_counts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parking_type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Data to plot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labels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sizes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carpark_pie.</a:t>
            </a:r>
            <a:r>
              <a:rPr kumimoji="0" lang="en-US" altLang="en-US" sz="600" b="0" i="0" u="none" strike="noStrike" cap="none" normalizeH="0" baseline="0" noProof="1">
                <a:ln>
                  <a:noFill/>
                </a:ln>
                <a:solidFill>
                  <a:srgbClr val="50FA7B"/>
                </a:solidFill>
                <a:effectLst/>
                <a:latin typeface="Arial Unicode MS"/>
                <a:ea typeface="JetBrains Mono"/>
              </a:rPr>
              <a:t>items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labels.</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sizes.</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labels,sizes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Data to plot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labels1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sizes1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parking_type_pie.</a:t>
            </a:r>
            <a:r>
              <a:rPr kumimoji="0" lang="en-US" altLang="en-US" sz="600" b="0" i="0" u="none" strike="noStrike" cap="none" normalizeH="0" baseline="0" noProof="1">
                <a:ln>
                  <a:noFill/>
                </a:ln>
                <a:solidFill>
                  <a:srgbClr val="50FA7B"/>
                </a:solidFill>
                <a:effectLst/>
                <a:latin typeface="Arial Unicode MS"/>
                <a:ea typeface="JetBrains Mono"/>
              </a:rPr>
              <a:t>items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labels1.</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sizes1.</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labels1,sizes1</a:t>
            </a:r>
            <a:r>
              <a:rPr kumimoji="0" lang="en-US" altLang="en-US" sz="600" b="1" i="0" u="none" strike="noStrike" cap="none" normalizeH="0" baseline="0" noProof="1">
                <a:ln>
                  <a:noFill/>
                </a:ln>
                <a:solidFill>
                  <a:srgbClr val="BD93F9"/>
                </a:solidFill>
                <a:effectLst/>
                <a:latin typeface="Arial Unicode MS"/>
                <a:ea typeface="JetBrains Mono"/>
              </a:rPr>
              <a:t>)</a:t>
            </a:r>
            <a:endParaRPr lang="en-US" altLang="en-US" sz="600" b="1" noProof="1">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Plot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tree_frame_df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DataFrame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'sizes'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sizes,</a:t>
            </a:r>
            <a:r>
              <a:rPr kumimoji="0" lang="en-US" altLang="en-US" sz="600" b="0" i="0" u="none" strike="noStrike" cap="none" normalizeH="0" baseline="0" noProof="1">
                <a:ln>
                  <a:noFill/>
                </a:ln>
                <a:solidFill>
                  <a:srgbClr val="F1FA8C"/>
                </a:solidFill>
                <a:effectLst/>
                <a:latin typeface="Arial Unicode MS"/>
                <a:ea typeface="JetBrains Mono"/>
              </a:rPr>
              <a:t>'labels'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labels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colors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'#70D6FF'</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'#FF70A6'</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'#FF9770'</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'#FFD670'</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'#26532B'</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g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squarify.</a:t>
            </a:r>
            <a:r>
              <a:rPr kumimoji="0" lang="en-US" altLang="en-US" sz="600" b="0" i="0" u="none" strike="noStrike" cap="none" normalizeH="0" baseline="0" noProof="1">
                <a:ln>
                  <a:noFill/>
                </a:ln>
                <a:solidFill>
                  <a:srgbClr val="50FA7B"/>
                </a:solidFill>
                <a:effectLst/>
                <a:latin typeface="Arial Unicode MS"/>
                <a:ea typeface="JetBrains Mono"/>
              </a:rPr>
              <a: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sizes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tree_frame_df</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'sizes'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alpha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color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colors,</a:t>
            </a:r>
            <a:r>
              <a:rPr kumimoji="0" lang="en-US" altLang="en-US" sz="600" b="0" i="0" u="none" strike="noStrike" cap="none" normalizeH="0" baseline="0" noProof="1">
                <a:ln>
                  <a:noFill/>
                </a:ln>
                <a:solidFill>
                  <a:srgbClr val="6272A4"/>
                </a:solidFill>
                <a:effectLst/>
                <a:latin typeface="Arial Unicode MS"/>
                <a:ea typeface="JetBrains Mono"/>
              </a:rPr>
              <a:t>pad</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True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legend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handles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g.containers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labels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labels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g.</a:t>
            </a:r>
            <a:r>
              <a:rPr kumimoji="0" lang="en-US" altLang="en-US" sz="600" b="0" i="0" u="none" strike="noStrike" cap="none" normalizeH="0" baseline="0" noProof="1">
                <a:ln>
                  <a:noFill/>
                </a:ln>
                <a:solidFill>
                  <a:srgbClr val="50FA7B"/>
                </a:solidFill>
                <a:effectLst/>
                <a:latin typeface="Arial Unicode MS"/>
                <a:ea typeface="JetBrains Mono"/>
              </a:rPr>
              <a:t>get_xaxis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set_visible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g.</a:t>
            </a:r>
            <a:r>
              <a:rPr kumimoji="0" lang="en-US" altLang="en-US" sz="600" b="0" i="0" u="none" strike="noStrike" cap="none" normalizeH="0" baseline="0" noProof="1">
                <a:ln>
                  <a:noFill/>
                </a:ln>
                <a:solidFill>
                  <a:srgbClr val="50FA7B"/>
                </a:solidFill>
                <a:effectLst/>
                <a:latin typeface="Arial Unicode MS"/>
                <a:ea typeface="JetBrains Mono"/>
              </a:rPr>
              <a:t>get_yaxis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set_visible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False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#plot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pie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sizes1,</a:t>
            </a:r>
            <a:r>
              <a:rPr kumimoji="0" lang="en-US" altLang="en-US" sz="600" b="0" i="0" u="none" strike="noStrike" cap="none" normalizeH="0" baseline="0" noProof="1">
                <a:ln>
                  <a:noFill/>
                </a:ln>
                <a:solidFill>
                  <a:srgbClr val="6272A4"/>
                </a:solidFill>
                <a:effectLst/>
                <a:latin typeface="Arial Unicode MS"/>
                <a:ea typeface="JetBrains Mono"/>
              </a:rPr>
              <a:t>labels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labels1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46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fade">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fade">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animEffect transition="in" filter="fade">
                                      <p:cBhvr>
                                        <p:cTn id="27" dur="500"/>
                                        <p:tgtEl>
                                          <p:spTgt spid="1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10" end="10"/>
                                            </p:txEl>
                                          </p:spTgt>
                                        </p:tgtEl>
                                        <p:attrNameLst>
                                          <p:attrName>style.visibility</p:attrName>
                                        </p:attrNameLst>
                                      </p:cBhvr>
                                      <p:to>
                                        <p:strVal val="visible"/>
                                      </p:to>
                                    </p:set>
                                    <p:animEffect transition="in" filter="fade">
                                      <p:cBhvr>
                                        <p:cTn id="32" dur="500"/>
                                        <p:tgtEl>
                                          <p:spTgt spid="1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12" end="12"/>
                                            </p:txEl>
                                          </p:spTgt>
                                        </p:tgtEl>
                                        <p:attrNameLst>
                                          <p:attrName>style.visibility</p:attrName>
                                        </p:attrNameLst>
                                      </p:cBhvr>
                                      <p:to>
                                        <p:strVal val="visible"/>
                                      </p:to>
                                    </p:set>
                                    <p:animEffect transition="in" filter="fade">
                                      <p:cBhvr>
                                        <p:cTn id="37" dur="500"/>
                                        <p:tgtEl>
                                          <p:spTgt spid="15">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4" end="14"/>
                                            </p:txEl>
                                          </p:spTgt>
                                        </p:tgtEl>
                                        <p:attrNameLst>
                                          <p:attrName>style.visibility</p:attrName>
                                        </p:attrNameLst>
                                      </p:cBhvr>
                                      <p:to>
                                        <p:strVal val="visible"/>
                                      </p:to>
                                    </p:set>
                                    <p:animEffect transition="in" filter="fade">
                                      <p:cBhvr>
                                        <p:cTn id="42" dur="500"/>
                                        <p:tgtEl>
                                          <p:spTgt spid="1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B26B58-5CC3-4F66-BA19-5492953FD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98FED7-3275-4D2F-9B5F-27538493C0E2}"/>
              </a:ext>
            </a:extLst>
          </p:cNvPr>
          <p:cNvPicPr>
            <a:picLocks noChangeAspect="1"/>
          </p:cNvPicPr>
          <p:nvPr/>
        </p:nvPicPr>
        <p:blipFill rotWithShape="1">
          <a:blip r:embed="rId3"/>
          <a:srcRect l="1537" r="473"/>
          <a:stretch/>
        </p:blipFill>
        <p:spPr>
          <a:xfrm>
            <a:off x="530733" y="772189"/>
            <a:ext cx="6737060" cy="3420377"/>
          </a:xfrm>
          <a:prstGeom prst="rect">
            <a:avLst/>
          </a:prstGeom>
        </p:spPr>
      </p:pic>
      <p:pic>
        <p:nvPicPr>
          <p:cNvPr id="5" name="Picture 4">
            <a:extLst>
              <a:ext uri="{FF2B5EF4-FFF2-40B4-BE49-F238E27FC236}">
                <a16:creationId xmlns:a16="http://schemas.microsoft.com/office/drawing/2014/main" id="{B6D498F8-1136-49D2-BBC2-11A7D6EE365C}"/>
              </a:ext>
            </a:extLst>
          </p:cNvPr>
          <p:cNvPicPr>
            <a:picLocks noChangeAspect="1"/>
          </p:cNvPicPr>
          <p:nvPr/>
        </p:nvPicPr>
        <p:blipFill rotWithShape="1">
          <a:blip r:embed="rId4"/>
          <a:srcRect t="450" r="2" b="-703"/>
          <a:stretch/>
        </p:blipFill>
        <p:spPr>
          <a:xfrm>
            <a:off x="7448608" y="737964"/>
            <a:ext cx="1882035" cy="3196750"/>
          </a:xfrm>
          <a:prstGeom prst="rect">
            <a:avLst/>
          </a:prstGeom>
        </p:spPr>
      </p:pic>
      <p:pic>
        <p:nvPicPr>
          <p:cNvPr id="12" name="Picture 11">
            <a:extLst>
              <a:ext uri="{FF2B5EF4-FFF2-40B4-BE49-F238E27FC236}">
                <a16:creationId xmlns:a16="http://schemas.microsoft.com/office/drawing/2014/main" id="{1F75D4E1-AC18-42D4-AB08-706484EE13AB}"/>
              </a:ext>
            </a:extLst>
          </p:cNvPr>
          <p:cNvPicPr>
            <a:picLocks noChangeAspect="1"/>
          </p:cNvPicPr>
          <p:nvPr/>
        </p:nvPicPr>
        <p:blipFill rotWithShape="1">
          <a:blip r:embed="rId5"/>
          <a:srcRect l="-92" t="1554" r="-108" b="-1"/>
          <a:stretch/>
        </p:blipFill>
        <p:spPr>
          <a:xfrm>
            <a:off x="7417645" y="4116778"/>
            <a:ext cx="4547709" cy="2222947"/>
          </a:xfrm>
          <a:prstGeom prst="rect">
            <a:avLst/>
          </a:prstGeom>
        </p:spPr>
      </p:pic>
      <p:pic>
        <p:nvPicPr>
          <p:cNvPr id="7" name="Picture 6">
            <a:extLst>
              <a:ext uri="{FF2B5EF4-FFF2-40B4-BE49-F238E27FC236}">
                <a16:creationId xmlns:a16="http://schemas.microsoft.com/office/drawing/2014/main" id="{046FA868-ABE5-4245-8DBD-86653FEAD06F}"/>
              </a:ext>
            </a:extLst>
          </p:cNvPr>
          <p:cNvPicPr>
            <a:picLocks noChangeAspect="1"/>
          </p:cNvPicPr>
          <p:nvPr/>
        </p:nvPicPr>
        <p:blipFill rotWithShape="1">
          <a:blip r:embed="rId6"/>
          <a:srcRect l="27" t="-1" r="414" b="-3"/>
          <a:stretch/>
        </p:blipFill>
        <p:spPr>
          <a:xfrm>
            <a:off x="530734" y="4567705"/>
            <a:ext cx="6737059" cy="1686361"/>
          </a:xfrm>
          <a:prstGeom prst="rect">
            <a:avLst/>
          </a:prstGeom>
        </p:spPr>
      </p:pic>
      <p:sp>
        <p:nvSpPr>
          <p:cNvPr id="19" name="Rectangle 18">
            <a:extLst>
              <a:ext uri="{FF2B5EF4-FFF2-40B4-BE49-F238E27FC236}">
                <a16:creationId xmlns:a16="http://schemas.microsoft.com/office/drawing/2014/main" id="{9CD482BC-7763-49F2-927E-C6F48B97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091CF2-DC12-4D15-BCB3-E4C570B77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44BDF7C-5B88-49EA-AD39-26E8A3E74906}"/>
              </a:ext>
            </a:extLst>
          </p:cNvPr>
          <p:cNvPicPr>
            <a:picLocks noChangeAspect="1"/>
          </p:cNvPicPr>
          <p:nvPr/>
        </p:nvPicPr>
        <p:blipFill rotWithShape="1">
          <a:blip r:embed="rId7"/>
          <a:srcRect l="798" t="347"/>
          <a:stretch/>
        </p:blipFill>
        <p:spPr>
          <a:xfrm>
            <a:off x="9390087" y="1824235"/>
            <a:ext cx="2742468" cy="2201511"/>
          </a:xfrm>
          <a:prstGeom prst="rect">
            <a:avLst/>
          </a:prstGeom>
        </p:spPr>
      </p:pic>
    </p:spTree>
    <p:extLst>
      <p:ext uri="{BB962C8B-B14F-4D97-AF65-F5344CB8AC3E}">
        <p14:creationId xmlns:p14="http://schemas.microsoft.com/office/powerpoint/2010/main" val="38664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7">
            <a:extLst>
              <a:ext uri="{FF2B5EF4-FFF2-40B4-BE49-F238E27FC236}">
                <a16:creationId xmlns:a16="http://schemas.microsoft.com/office/drawing/2014/main" id="{B60A9CD2-F01E-47AE-88A6-D8F612D15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1" name="Rectangle 29">
            <a:extLst>
              <a:ext uri="{FF2B5EF4-FFF2-40B4-BE49-F238E27FC236}">
                <a16:creationId xmlns:a16="http://schemas.microsoft.com/office/drawing/2014/main" id="{668C520E-8A72-4150-8FE3-A3272B2BB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42" name="Rectangle 31">
            <a:extLst>
              <a:ext uri="{FF2B5EF4-FFF2-40B4-BE49-F238E27FC236}">
                <a16:creationId xmlns:a16="http://schemas.microsoft.com/office/drawing/2014/main" id="{7D9D02D2-145B-47AF-8A96-A08D9D949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9151" y="3638550"/>
            <a:ext cx="2400299"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4" name="Freeform: Shape 33">
            <a:extLst>
              <a:ext uri="{FF2B5EF4-FFF2-40B4-BE49-F238E27FC236}">
                <a16:creationId xmlns:a16="http://schemas.microsoft.com/office/drawing/2014/main" id="{FC24E565-C2C5-4A50-974C-E083E8CBC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5" y="1757079"/>
            <a:ext cx="3900087" cy="4178958"/>
          </a:xfrm>
          <a:custGeom>
            <a:avLst/>
            <a:gdLst>
              <a:gd name="connsiteX0" fmla="*/ 2431955 w 3900087"/>
              <a:gd name="connsiteY0" fmla="*/ 93939 h 4178958"/>
              <a:gd name="connsiteX1" fmla="*/ 3900087 w 3900087"/>
              <a:gd name="connsiteY1" fmla="*/ 2089479 h 4178958"/>
              <a:gd name="connsiteX2" fmla="*/ 1810608 w 3900087"/>
              <a:gd name="connsiteY2" fmla="*/ 4178958 h 4178958"/>
              <a:gd name="connsiteX3" fmla="*/ 77979 w 3900087"/>
              <a:gd name="connsiteY3" fmla="*/ 3257727 h 4178958"/>
              <a:gd name="connsiteX4" fmla="*/ 0 w 3900087"/>
              <a:gd name="connsiteY4" fmla="*/ 3129368 h 4178958"/>
              <a:gd name="connsiteX5" fmla="*/ 831517 w 3900087"/>
              <a:gd name="connsiteY5" fmla="*/ 244058 h 4178958"/>
              <a:gd name="connsiteX6" fmla="*/ 997289 w 3900087"/>
              <a:gd name="connsiteY6" fmla="*/ 164202 h 4178958"/>
              <a:gd name="connsiteX7" fmla="*/ 1810608 w 3900087"/>
              <a:gd name="connsiteY7" fmla="*/ 0 h 4178958"/>
              <a:gd name="connsiteX8" fmla="*/ 2431955 w 390008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7" h="4178958">
                <a:moveTo>
                  <a:pt x="2431955" y="93939"/>
                </a:moveTo>
                <a:cubicBezTo>
                  <a:pt x="3282516" y="358491"/>
                  <a:pt x="3900087" y="1151865"/>
                  <a:pt x="3900087" y="2089479"/>
                </a:cubicBezTo>
                <a:cubicBezTo>
                  <a:pt x="3900087" y="3243466"/>
                  <a:pt x="2964595" y="4178958"/>
                  <a:pt x="1810608" y="4178958"/>
                </a:cubicBezTo>
                <a:cubicBezTo>
                  <a:pt x="1089366" y="4178958"/>
                  <a:pt x="453474" y="3813531"/>
                  <a:pt x="77979" y="3257727"/>
                </a:cubicBezTo>
                <a:lnTo>
                  <a:pt x="0" y="3129368"/>
                </a:lnTo>
                <a:lnTo>
                  <a:pt x="831517" y="244058"/>
                </a:lnTo>
                <a:lnTo>
                  <a:pt x="997289" y="164202"/>
                </a:lnTo>
                <a:cubicBezTo>
                  <a:pt x="1247270" y="58468"/>
                  <a:pt x="1522111" y="0"/>
                  <a:pt x="1810608" y="0"/>
                </a:cubicBezTo>
                <a:cubicBezTo>
                  <a:pt x="2026981" y="0"/>
                  <a:pt x="2235672" y="32888"/>
                  <a:pt x="2431955" y="93939"/>
                </a:cubicBezTo>
                <a:close/>
              </a:path>
            </a:pathLst>
          </a:custGeom>
          <a:gradFill>
            <a:gsLst>
              <a:gs pos="34000">
                <a:schemeClr val="bg1">
                  <a:alpha val="0"/>
                </a:schemeClr>
              </a:gs>
              <a:gs pos="100000">
                <a:schemeClr val="accent6">
                  <a:alpha val="3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a:ea typeface="+mn-ea"/>
              <a:cs typeface="+mn-cs"/>
            </a:endParaRPr>
          </a:p>
        </p:txBody>
      </p:sp>
      <p:sp>
        <p:nvSpPr>
          <p:cNvPr id="36" name="Rectangle 35">
            <a:extLst>
              <a:ext uri="{FF2B5EF4-FFF2-40B4-BE49-F238E27FC236}">
                <a16:creationId xmlns:a16="http://schemas.microsoft.com/office/drawing/2014/main" id="{28A0077D-32B1-4060-AD9E-836782EE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595" y="413658"/>
            <a:ext cx="4400609"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a:ea typeface="+mn-ea"/>
              <a:cs typeface="+mn-cs"/>
            </a:endParaRPr>
          </a:p>
        </p:txBody>
      </p:sp>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518616" y="586633"/>
            <a:ext cx="3125336" cy="3611584"/>
          </a:xfrm>
        </p:spPr>
        <p:txBody>
          <a:bodyPr>
            <a:normAutofit/>
          </a:bodyPr>
          <a:lstStyle/>
          <a:p>
            <a:r>
              <a:rPr lang="en-SG" sz="2000" dirty="0">
                <a:solidFill>
                  <a:schemeClr val="bg1"/>
                </a:solidFill>
              </a:rPr>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4603990" y="2337050"/>
            <a:ext cx="6919874" cy="1100484"/>
          </a:xfrm>
        </p:spPr>
        <p:txBody>
          <a:bodyPr anchor="ctr">
            <a:normAutofit fontScale="92500"/>
          </a:bodyPr>
          <a:lstStyle/>
          <a:p>
            <a:pPr algn="just">
              <a:lnSpc>
                <a:spcPct val="110000"/>
              </a:lnSpc>
            </a:pPr>
            <a:r>
              <a:rPr lang="en-US" sz="1000" dirty="0"/>
              <a:t>On a Q-Q plot under-dispersed data appears S shaped:</a:t>
            </a:r>
            <a:endParaRPr lang="en-SG" sz="1000" dirty="0"/>
          </a:p>
          <a:p>
            <a:pPr lvl="1" algn="just">
              <a:lnSpc>
                <a:spcPct val="110000"/>
              </a:lnSpc>
            </a:pPr>
            <a:r>
              <a:rPr lang="en-US" sz="1000" dirty="0"/>
              <a:t>Under-dispersed data has a reduced number of outliers (i.e., the distribution has thinner tails than a normal distribution). Under-dispersed data is also known as having a platykurtic distribution and as having negative excess kurtosis. (Yearsley, 2022)</a:t>
            </a:r>
            <a:endParaRPr lang="en-US" sz="800" dirty="0"/>
          </a:p>
          <a:p>
            <a:pPr algn="just">
              <a:lnSpc>
                <a:spcPct val="110000"/>
              </a:lnSpc>
            </a:pPr>
            <a:r>
              <a:rPr lang="en-US" sz="1000" dirty="0"/>
              <a:t>We can observe that there is a slight left-skewed distribution of Car Park Decks, allowing us to conclude that most Car Parks have decks that are 10 levels and greater, with the most common number of levels being 12</a:t>
            </a:r>
          </a:p>
        </p:txBody>
      </p:sp>
      <p:pic>
        <p:nvPicPr>
          <p:cNvPr id="6" name="Picture 5">
            <a:extLst>
              <a:ext uri="{FF2B5EF4-FFF2-40B4-BE49-F238E27FC236}">
                <a16:creationId xmlns:a16="http://schemas.microsoft.com/office/drawing/2014/main" id="{0F6CD644-3207-43D1-8E7A-6C06E6B7E6D5}"/>
              </a:ext>
            </a:extLst>
          </p:cNvPr>
          <p:cNvPicPr>
            <a:picLocks noChangeAspect="1"/>
          </p:cNvPicPr>
          <p:nvPr/>
        </p:nvPicPr>
        <p:blipFill>
          <a:blip r:embed="rId3"/>
          <a:stretch>
            <a:fillRect/>
          </a:stretch>
        </p:blipFill>
        <p:spPr>
          <a:xfrm>
            <a:off x="4454469" y="458553"/>
            <a:ext cx="7069394" cy="1758531"/>
          </a:xfrm>
          <a:prstGeom prst="rect">
            <a:avLst/>
          </a:prstGeom>
        </p:spPr>
      </p:pic>
      <p:sp>
        <p:nvSpPr>
          <p:cNvPr id="14" name="Content Placeholder 2">
            <a:extLst>
              <a:ext uri="{FF2B5EF4-FFF2-40B4-BE49-F238E27FC236}">
                <a16:creationId xmlns:a16="http://schemas.microsoft.com/office/drawing/2014/main" id="{961395E5-6671-45A6-A560-109AA9301FD6}"/>
              </a:ext>
            </a:extLst>
          </p:cNvPr>
          <p:cNvSpPr txBox="1">
            <a:spLocks/>
          </p:cNvSpPr>
          <p:nvPr/>
        </p:nvSpPr>
        <p:spPr>
          <a:xfrm>
            <a:off x="4603989" y="5547115"/>
            <a:ext cx="6978086" cy="1100484"/>
          </a:xfrm>
          <a:prstGeom prst="rect">
            <a:avLst/>
          </a:prstGeom>
        </p:spPr>
        <p:txBody>
          <a:bodyPr vert="horz" lIns="0" tIns="0" rIns="0" bIns="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10000"/>
              </a:lnSpc>
            </a:pPr>
            <a:r>
              <a:rPr lang="en-US" sz="1000" dirty="0"/>
              <a:t>Note that when the data points are few, the Q-Q plot does not perform very precisely, and it fails to give a conclusive answer. But when we have an ample amount of data points and plot a Q-Q plot using a large data set, it gives us a significant result to conclude any result about the type of distribution.</a:t>
            </a:r>
          </a:p>
          <a:p>
            <a:pPr algn="just">
              <a:lnSpc>
                <a:spcPct val="110000"/>
              </a:lnSpc>
            </a:pPr>
            <a:r>
              <a:rPr lang="en-US" sz="1000" dirty="0"/>
              <a:t>Hence, since this distribution is far from normal, and the result derived from data is not conclusive nor does it fit normal distribution, the results of this data is therefore inconclusive and requires more data for further study.</a:t>
            </a:r>
            <a:endParaRPr lang="en-SG" sz="1000" dirty="0"/>
          </a:p>
        </p:txBody>
      </p:sp>
      <p:pic>
        <p:nvPicPr>
          <p:cNvPr id="9" name="Picture 8">
            <a:extLst>
              <a:ext uri="{FF2B5EF4-FFF2-40B4-BE49-F238E27FC236}">
                <a16:creationId xmlns:a16="http://schemas.microsoft.com/office/drawing/2014/main" id="{847B0BE1-DF39-4B27-9256-C708F92E93CB}"/>
              </a:ext>
            </a:extLst>
          </p:cNvPr>
          <p:cNvPicPr>
            <a:picLocks noChangeAspect="1"/>
          </p:cNvPicPr>
          <p:nvPr/>
        </p:nvPicPr>
        <p:blipFill>
          <a:blip r:embed="rId4"/>
          <a:stretch>
            <a:fillRect/>
          </a:stretch>
        </p:blipFill>
        <p:spPr>
          <a:xfrm>
            <a:off x="4545776" y="3720771"/>
            <a:ext cx="6978087" cy="1720897"/>
          </a:xfrm>
          <a:prstGeom prst="rect">
            <a:avLst/>
          </a:prstGeom>
        </p:spPr>
      </p:pic>
      <p:cxnSp>
        <p:nvCxnSpPr>
          <p:cNvPr id="12" name="Straight Connector 11">
            <a:extLst>
              <a:ext uri="{FF2B5EF4-FFF2-40B4-BE49-F238E27FC236}">
                <a16:creationId xmlns:a16="http://schemas.microsoft.com/office/drawing/2014/main" id="{60E8EE5F-C3AC-4AE5-82C4-AB5FA3309101}"/>
              </a:ext>
            </a:extLst>
          </p:cNvPr>
          <p:cNvCxnSpPr>
            <a:cxnSpLocks/>
          </p:cNvCxnSpPr>
          <p:nvPr/>
        </p:nvCxnSpPr>
        <p:spPr>
          <a:xfrm>
            <a:off x="4603989" y="3548185"/>
            <a:ext cx="69198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80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1" end="1"/>
                                            </p:txEl>
                                          </p:spTgt>
                                        </p:tgtEl>
                                        <p:attrNameLst>
                                          <p:attrName>style.visibility</p:attrName>
                                        </p:attrNameLst>
                                      </p:cBhvr>
                                      <p:to>
                                        <p:strVal val="visible"/>
                                      </p:to>
                                    </p:set>
                                    <p:animEffect transition="in" filter="fade">
                                      <p:cBhvr>
                                        <p:cTn id="2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6279A-D221-48BE-BBCC-8E06F03DA305}"/>
              </a:ext>
            </a:extLst>
          </p:cNvPr>
          <p:cNvSpPr>
            <a:spLocks noGrp="1"/>
          </p:cNvSpPr>
          <p:nvPr>
            <p:ph type="title"/>
          </p:nvPr>
        </p:nvSpPr>
        <p:spPr>
          <a:xfrm>
            <a:off x="256328" y="220192"/>
            <a:ext cx="5268036" cy="1160431"/>
          </a:xfrm>
        </p:spPr>
        <p:txBody>
          <a:bodyPr anchor="b">
            <a:normAutofit/>
          </a:bodyPr>
          <a:lstStyle/>
          <a:p>
            <a:r>
              <a:rPr lang="en-SG" dirty="0"/>
              <a:t>Conclusion of insights</a:t>
            </a:r>
          </a:p>
        </p:txBody>
      </p:sp>
      <p:sp>
        <p:nvSpPr>
          <p:cNvPr id="3" name="Content Placeholder 2">
            <a:extLst>
              <a:ext uri="{FF2B5EF4-FFF2-40B4-BE49-F238E27FC236}">
                <a16:creationId xmlns:a16="http://schemas.microsoft.com/office/drawing/2014/main" id="{F75EBEB0-BE1F-48B3-8BCB-0ED8AF346B05}"/>
              </a:ext>
            </a:extLst>
          </p:cNvPr>
          <p:cNvSpPr>
            <a:spLocks noGrp="1"/>
          </p:cNvSpPr>
          <p:nvPr>
            <p:ph idx="1"/>
          </p:nvPr>
        </p:nvSpPr>
        <p:spPr>
          <a:xfrm>
            <a:off x="256327" y="1186781"/>
            <a:ext cx="10825887" cy="5128049"/>
          </a:xfrm>
        </p:spPr>
        <p:txBody>
          <a:bodyPr anchor="t">
            <a:normAutofit/>
          </a:bodyPr>
          <a:lstStyle/>
          <a:p>
            <a:pPr lvl="0" algn="just"/>
            <a:endParaRPr lang="en-US" sz="1200" dirty="0">
              <a:solidFill>
                <a:schemeClr val="bg2">
                  <a:lumMod val="25000"/>
                </a:schemeClr>
              </a:solidFill>
            </a:endParaRPr>
          </a:p>
          <a:p>
            <a:pPr algn="just"/>
            <a:r>
              <a:rPr lang="en-US" sz="1200" dirty="0">
                <a:solidFill>
                  <a:schemeClr val="bg2">
                    <a:lumMod val="25000"/>
                  </a:schemeClr>
                </a:solidFill>
              </a:rPr>
              <a:t>What are the most popular brand of cars sold and their respective models? How much do I have to pay for COE?</a:t>
            </a:r>
          </a:p>
          <a:p>
            <a:pPr lvl="1" algn="just"/>
            <a:r>
              <a:rPr lang="en-US" sz="1200" dirty="0">
                <a:solidFill>
                  <a:schemeClr val="bg2">
                    <a:lumMod val="25000"/>
                  </a:schemeClr>
                </a:solidFill>
              </a:rPr>
              <a:t>The most popular brand is </a:t>
            </a:r>
            <a:r>
              <a:rPr lang="en-US" sz="1200" dirty="0">
                <a:solidFill>
                  <a:schemeClr val="accent2"/>
                </a:solidFill>
              </a:rPr>
              <a:t>Toyota</a:t>
            </a:r>
            <a:r>
              <a:rPr lang="en-US" sz="1200" dirty="0">
                <a:solidFill>
                  <a:schemeClr val="bg2">
                    <a:lumMod val="25000"/>
                  </a:schemeClr>
                </a:solidFill>
              </a:rPr>
              <a:t>, with online research indicating the most popular model to be the </a:t>
            </a:r>
            <a:r>
              <a:rPr lang="en-US" sz="1200" dirty="0">
                <a:solidFill>
                  <a:schemeClr val="accent2"/>
                </a:solidFill>
              </a:rPr>
              <a:t>Corolla</a:t>
            </a:r>
            <a:r>
              <a:rPr lang="en-US" sz="1200" dirty="0">
                <a:solidFill>
                  <a:schemeClr val="bg2">
                    <a:lumMod val="25000"/>
                  </a:schemeClr>
                </a:solidFill>
              </a:rPr>
              <a:t> (Ashraf, 2022)</a:t>
            </a:r>
          </a:p>
          <a:p>
            <a:pPr lvl="0" algn="just"/>
            <a:r>
              <a:rPr lang="en-US" sz="1200" dirty="0">
                <a:solidFill>
                  <a:schemeClr val="bg2">
                    <a:lumMod val="25000"/>
                  </a:schemeClr>
                </a:solidFill>
              </a:rPr>
              <a:t>What road facilities am I provided with as a car buyer?</a:t>
            </a:r>
          </a:p>
          <a:p>
            <a:pPr lvl="1" algn="just"/>
            <a:r>
              <a:rPr lang="en-US" sz="1200" dirty="0">
                <a:solidFill>
                  <a:schemeClr val="bg2">
                    <a:lumMod val="25000"/>
                  </a:schemeClr>
                </a:solidFill>
              </a:rPr>
              <a:t>Annually-increasing </a:t>
            </a:r>
            <a:r>
              <a:rPr lang="en-US" sz="1200" dirty="0">
                <a:solidFill>
                  <a:schemeClr val="accent2"/>
                </a:solidFill>
              </a:rPr>
              <a:t>road length</a:t>
            </a:r>
          </a:p>
          <a:p>
            <a:pPr lvl="1" algn="just"/>
            <a:r>
              <a:rPr lang="en-US" sz="1200" dirty="0">
                <a:solidFill>
                  <a:schemeClr val="bg2">
                    <a:lumMod val="25000"/>
                  </a:schemeClr>
                </a:solidFill>
              </a:rPr>
              <a:t>Annually increasing </a:t>
            </a:r>
            <a:r>
              <a:rPr lang="en-US" sz="1200" dirty="0">
                <a:solidFill>
                  <a:schemeClr val="accent2"/>
                </a:solidFill>
              </a:rPr>
              <a:t>transport facilities and services</a:t>
            </a:r>
            <a:r>
              <a:rPr lang="en-US" sz="1200" dirty="0">
                <a:solidFill>
                  <a:schemeClr val="bg2">
                    <a:lumMod val="25000"/>
                  </a:schemeClr>
                </a:solidFill>
              </a:rPr>
              <a:t> such as Vehicular Bridges, Vehicle Underpass Tunnels, Traffic Lights etc.</a:t>
            </a:r>
          </a:p>
          <a:p>
            <a:pPr lvl="0" algn="just"/>
            <a:r>
              <a:rPr lang="en-US" sz="1200" dirty="0">
                <a:solidFill>
                  <a:schemeClr val="bg2">
                    <a:lumMod val="25000"/>
                  </a:schemeClr>
                </a:solidFill>
              </a:rPr>
              <a:t>How much are average fuel prices?</a:t>
            </a:r>
          </a:p>
          <a:p>
            <a:pPr lvl="1" algn="just"/>
            <a:r>
              <a:rPr lang="en-US" sz="1200" dirty="0">
                <a:solidFill>
                  <a:schemeClr val="bg2">
                    <a:lumMod val="25000"/>
                  </a:schemeClr>
                </a:solidFill>
              </a:rPr>
              <a:t>Average fuel prices are about </a:t>
            </a:r>
            <a:r>
              <a:rPr lang="en-US" sz="1200" dirty="0">
                <a:solidFill>
                  <a:schemeClr val="accent2"/>
                </a:solidFill>
              </a:rPr>
              <a:t>$3.10 per liter</a:t>
            </a:r>
            <a:r>
              <a:rPr lang="en-US" sz="1200" dirty="0">
                <a:solidFill>
                  <a:schemeClr val="bg2">
                    <a:lumMod val="25000"/>
                  </a:schemeClr>
                </a:solidFill>
              </a:rPr>
              <a:t>, however due to volatile and unpredictable market conditions, said </a:t>
            </a:r>
            <a:r>
              <a:rPr lang="en-US" sz="1200" dirty="0">
                <a:solidFill>
                  <a:schemeClr val="accent2"/>
                </a:solidFill>
              </a:rPr>
              <a:t>values may be prone to fluctuation</a:t>
            </a:r>
            <a:r>
              <a:rPr lang="en-US" sz="1200" dirty="0">
                <a:solidFill>
                  <a:schemeClr val="bg2">
                    <a:lumMod val="25000"/>
                  </a:schemeClr>
                </a:solidFill>
              </a:rPr>
              <a:t>.</a:t>
            </a:r>
          </a:p>
          <a:p>
            <a:pPr lvl="0" algn="just"/>
            <a:r>
              <a:rPr lang="en-US" sz="1200" dirty="0">
                <a:solidFill>
                  <a:schemeClr val="bg2">
                    <a:lumMod val="25000"/>
                  </a:schemeClr>
                </a:solidFill>
              </a:rPr>
              <a:t>How congested is Singapore? How many cars are on the road and how fast can I drive?</a:t>
            </a:r>
          </a:p>
          <a:p>
            <a:pPr lvl="1" algn="just"/>
            <a:r>
              <a:rPr lang="en-US" sz="1200" dirty="0">
                <a:solidFill>
                  <a:schemeClr val="bg2">
                    <a:lumMod val="25000"/>
                  </a:schemeClr>
                </a:solidFill>
              </a:rPr>
              <a:t>In terms of jam density, there is a </a:t>
            </a:r>
            <a:r>
              <a:rPr lang="en-US" sz="1200" dirty="0">
                <a:solidFill>
                  <a:schemeClr val="accent2"/>
                </a:solidFill>
              </a:rPr>
              <a:t>69.5% possibility to be caught in a jam</a:t>
            </a:r>
            <a:r>
              <a:rPr lang="en-US" sz="1200" dirty="0">
                <a:solidFill>
                  <a:schemeClr val="bg2">
                    <a:lumMod val="25000"/>
                  </a:schemeClr>
                </a:solidFill>
              </a:rPr>
              <a:t> in Singapore, if we consider the average number of vehicles per km in a jam to be 400. </a:t>
            </a:r>
          </a:p>
          <a:p>
            <a:pPr lvl="1" algn="just"/>
            <a:r>
              <a:rPr lang="en-US" sz="1200" dirty="0">
                <a:solidFill>
                  <a:schemeClr val="bg2">
                    <a:lumMod val="25000"/>
                  </a:schemeClr>
                </a:solidFill>
              </a:rPr>
              <a:t>Up by 1.4km/h since 2005, you can drive at an average speed of </a:t>
            </a:r>
            <a:r>
              <a:rPr lang="en-US" sz="1200" dirty="0">
                <a:solidFill>
                  <a:schemeClr val="accent2"/>
                </a:solidFill>
              </a:rPr>
              <a:t>64.1 Km/h  on expressways, and 28.9 Km/h on arterial roads</a:t>
            </a:r>
            <a:r>
              <a:rPr lang="en-US" sz="1200" dirty="0">
                <a:solidFill>
                  <a:schemeClr val="bg2">
                    <a:lumMod val="25000"/>
                  </a:schemeClr>
                </a:solidFill>
              </a:rPr>
              <a:t> such as Orchard Road.</a:t>
            </a:r>
          </a:p>
          <a:p>
            <a:pPr lvl="0" algn="just"/>
            <a:r>
              <a:rPr lang="en-US" sz="1200" dirty="0">
                <a:solidFill>
                  <a:schemeClr val="bg2">
                    <a:lumMod val="25000"/>
                  </a:schemeClr>
                </a:solidFill>
              </a:rPr>
              <a:t>What are the most common accidents? If I get into an accident, what are the average vehicle insurance prices</a:t>
            </a:r>
          </a:p>
          <a:p>
            <a:pPr lvl="1" algn="just"/>
            <a:r>
              <a:rPr lang="en-US" sz="1200" dirty="0">
                <a:solidFill>
                  <a:schemeClr val="bg2">
                    <a:lumMod val="25000"/>
                  </a:schemeClr>
                </a:solidFill>
              </a:rPr>
              <a:t>The most common accidents occur when </a:t>
            </a:r>
            <a:r>
              <a:rPr lang="en-US" sz="1200" dirty="0">
                <a:solidFill>
                  <a:schemeClr val="accent2"/>
                </a:solidFill>
              </a:rPr>
              <a:t>Drivers, Riders or Cyclists fail to keep a proper lookout on the road</a:t>
            </a:r>
            <a:r>
              <a:rPr lang="en-US" sz="1200" dirty="0">
                <a:solidFill>
                  <a:schemeClr val="bg2">
                    <a:lumMod val="25000"/>
                  </a:schemeClr>
                </a:solidFill>
              </a:rPr>
              <a:t>. </a:t>
            </a:r>
          </a:p>
          <a:p>
            <a:pPr lvl="1" algn="just"/>
            <a:r>
              <a:rPr lang="en-US" sz="1200" dirty="0">
                <a:solidFill>
                  <a:schemeClr val="bg2">
                    <a:lumMod val="25000"/>
                  </a:schemeClr>
                </a:solidFill>
              </a:rPr>
              <a:t>Such accidents require insurance prices that vary from age group to age group, with the most expensive being </a:t>
            </a:r>
            <a:r>
              <a:rPr lang="en-US" sz="1200" dirty="0">
                <a:solidFill>
                  <a:schemeClr val="accent2"/>
                </a:solidFill>
              </a:rPr>
              <a:t>$2,247 for male adults in their 20’s</a:t>
            </a:r>
            <a:r>
              <a:rPr lang="en-US" sz="1200" dirty="0">
                <a:solidFill>
                  <a:schemeClr val="bg2">
                    <a:lumMod val="25000"/>
                  </a:schemeClr>
                </a:solidFill>
              </a:rPr>
              <a:t>, and the lowest being </a:t>
            </a:r>
            <a:r>
              <a:rPr lang="en-US" sz="1200" dirty="0">
                <a:solidFill>
                  <a:schemeClr val="accent2"/>
                </a:solidFill>
              </a:rPr>
              <a:t>$1,576 for female adults in their 40’s</a:t>
            </a:r>
            <a:r>
              <a:rPr lang="en-US" sz="1200" dirty="0">
                <a:solidFill>
                  <a:schemeClr val="bg2">
                    <a:lumMod val="25000"/>
                  </a:schemeClr>
                </a:solidFill>
              </a:rPr>
              <a:t>.</a:t>
            </a:r>
          </a:p>
          <a:p>
            <a:pPr lvl="0" algn="just"/>
            <a:r>
              <a:rPr lang="en-US" sz="1200" dirty="0">
                <a:solidFill>
                  <a:schemeClr val="bg2">
                    <a:lumMod val="25000"/>
                  </a:schemeClr>
                </a:solidFill>
              </a:rPr>
              <a:t>After I’m done driving, where do I park my car?</a:t>
            </a:r>
          </a:p>
          <a:p>
            <a:pPr lvl="1" algn="just"/>
            <a:r>
              <a:rPr lang="en-US" sz="1200" dirty="0">
                <a:solidFill>
                  <a:schemeClr val="bg2">
                    <a:lumMod val="25000"/>
                  </a:schemeClr>
                </a:solidFill>
              </a:rPr>
              <a:t>The most common and easily accessible carparks available for usage are </a:t>
            </a:r>
            <a:r>
              <a:rPr lang="en-US" sz="1200" dirty="0">
                <a:solidFill>
                  <a:schemeClr val="accent2"/>
                </a:solidFill>
              </a:rPr>
              <a:t>10-12 deck multi-storey carparks that offer electronic parking</a:t>
            </a:r>
            <a:r>
              <a:rPr lang="en-US" sz="1200" dirty="0"/>
              <a:t>.</a:t>
            </a:r>
          </a:p>
          <a:p>
            <a:pPr marL="0" indent="0" algn="just">
              <a:buNone/>
            </a:pPr>
            <a:endParaRPr lang="en-SG" sz="1200" dirty="0"/>
          </a:p>
        </p:txBody>
      </p:sp>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a:extLst>
              <a:ext uri="{FF2B5EF4-FFF2-40B4-BE49-F238E27FC236}">
                <a16:creationId xmlns:a16="http://schemas.microsoft.com/office/drawing/2014/main" id="{29CE50C7-529E-4D3D-B377-4234824C7407}"/>
              </a:ext>
            </a:extLst>
          </p:cNvPr>
          <p:cNvSpPr txBox="1">
            <a:spLocks/>
          </p:cNvSpPr>
          <p:nvPr/>
        </p:nvSpPr>
        <p:spPr>
          <a:xfrm>
            <a:off x="592388" y="4572594"/>
            <a:ext cx="7658947" cy="1446772"/>
          </a:xfrm>
          <a:prstGeom prst="rect">
            <a:avLst/>
          </a:prstGeom>
        </p:spPr>
        <p:txBody>
          <a:bodyPr vert="horz" lIns="0" tIns="0" rIns="0" bIns="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Tx/>
              <a:buChar char="-"/>
            </a:pPr>
            <a:endParaRPr lang="en-SG" sz="1600" dirty="0"/>
          </a:p>
          <a:p>
            <a:pPr lvl="1">
              <a:buFontTx/>
              <a:buChar char="-"/>
            </a:pPr>
            <a:endParaRPr lang="en-SG" sz="1600" dirty="0"/>
          </a:p>
        </p:txBody>
      </p:sp>
    </p:spTree>
    <p:extLst>
      <p:ext uri="{BB962C8B-B14F-4D97-AF65-F5344CB8AC3E}">
        <p14:creationId xmlns:p14="http://schemas.microsoft.com/office/powerpoint/2010/main" val="69824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7E4-613F-4ACE-B00B-91E6882CBE31}"/>
              </a:ext>
            </a:extLst>
          </p:cNvPr>
          <p:cNvSpPr>
            <a:spLocks noGrp="1"/>
          </p:cNvSpPr>
          <p:nvPr>
            <p:ph type="title"/>
          </p:nvPr>
        </p:nvSpPr>
        <p:spPr>
          <a:xfrm>
            <a:off x="1371600" y="185928"/>
            <a:ext cx="10241280" cy="1234440"/>
          </a:xfrm>
        </p:spPr>
        <p:txBody>
          <a:bodyPr/>
          <a:lstStyle/>
          <a:p>
            <a:r>
              <a:rPr lang="en-SG" dirty="0"/>
              <a:t>credits</a:t>
            </a:r>
          </a:p>
        </p:txBody>
      </p:sp>
      <p:sp>
        <p:nvSpPr>
          <p:cNvPr id="3" name="Content Placeholder 2">
            <a:extLst>
              <a:ext uri="{FF2B5EF4-FFF2-40B4-BE49-F238E27FC236}">
                <a16:creationId xmlns:a16="http://schemas.microsoft.com/office/drawing/2014/main" id="{C532AC14-1989-47CD-8526-6984E2BE5FB2}"/>
              </a:ext>
            </a:extLst>
          </p:cNvPr>
          <p:cNvSpPr>
            <a:spLocks noGrp="1"/>
          </p:cNvSpPr>
          <p:nvPr>
            <p:ph idx="1"/>
          </p:nvPr>
        </p:nvSpPr>
        <p:spPr>
          <a:xfrm>
            <a:off x="1371600" y="1879579"/>
            <a:ext cx="10241280" cy="3802205"/>
          </a:xfrm>
        </p:spPr>
        <p:txBody>
          <a:bodyPr>
            <a:normAutofit/>
          </a:bodyPr>
          <a:lstStyle/>
          <a:p>
            <a:r>
              <a:rPr lang="en-US" sz="1600" dirty="0"/>
              <a:t>Hayes, A., 2022. Heteroskedasticity. [online] Investopedia. </a:t>
            </a:r>
            <a:br>
              <a:rPr lang="en-US" sz="1600" dirty="0"/>
            </a:br>
            <a:r>
              <a:rPr lang="en-US" sz="1600" dirty="0"/>
              <a:t>Available at: https://www.investopedia.com/terms/h/heteroskedasticity.asp </a:t>
            </a:r>
            <a:br>
              <a:rPr lang="en-US" sz="1600" dirty="0"/>
            </a:br>
            <a:r>
              <a:rPr lang="en-US" sz="1600" dirty="0"/>
              <a:t>[Accessed 10 February 2022]</a:t>
            </a:r>
          </a:p>
          <a:p>
            <a:r>
              <a:rPr lang="en-US" sz="1600" dirty="0"/>
              <a:t>Ashraf, Y., 2022. The world’s best-selling cars. [online] Autoexpress.co.uk. </a:t>
            </a:r>
            <a:br>
              <a:rPr lang="en-US" sz="1600" dirty="0"/>
            </a:br>
            <a:r>
              <a:rPr lang="en-US" sz="1600" dirty="0"/>
              <a:t>Available at: https://www.autoexpress.co.uk/best-cars-vans/33872/worlds-best-selling-cars</a:t>
            </a:r>
            <a:br>
              <a:rPr lang="en-US" sz="1600" dirty="0"/>
            </a:br>
            <a:r>
              <a:rPr lang="en-US" sz="1600" dirty="0"/>
              <a:t>[Accessed 10 February 2022]</a:t>
            </a:r>
          </a:p>
          <a:p>
            <a:r>
              <a:rPr lang="en-US" sz="1600" dirty="0"/>
              <a:t> V.L. Knoop and W. </a:t>
            </a:r>
            <a:r>
              <a:rPr lang="en-US" sz="1600" dirty="0" err="1"/>
              <a:t>Daamen</a:t>
            </a:r>
            <a:r>
              <a:rPr lang="en-US" sz="1600" dirty="0"/>
              <a:t> (2017). "Automatic fitting procedure for the fundamental diagram". </a:t>
            </a:r>
            <a:br>
              <a:rPr lang="en-US" sz="1600" dirty="0"/>
            </a:br>
            <a:r>
              <a:rPr lang="en-US" sz="1600" dirty="0" err="1"/>
              <a:t>Transportmetrica</a:t>
            </a:r>
            <a:r>
              <a:rPr lang="en-US" sz="1600" dirty="0"/>
              <a:t> B: Transport Dynamics. 5 (2): 133–148. </a:t>
            </a:r>
            <a:br>
              <a:rPr lang="en-US" sz="1600" dirty="0"/>
            </a:br>
            <a:r>
              <a:rPr lang="en-US" sz="1600" dirty="0"/>
              <a:t>doi:10.1080/21680566.2016.1256239.</a:t>
            </a:r>
            <a:br>
              <a:rPr lang="en-US" sz="1600" dirty="0"/>
            </a:br>
            <a:r>
              <a:rPr lang="en-US" sz="1600" dirty="0"/>
              <a:t>[Accessed 10 February 2022]</a:t>
            </a:r>
          </a:p>
          <a:p>
            <a:endParaRPr lang="en-US" sz="1600" dirty="0"/>
          </a:p>
        </p:txBody>
      </p:sp>
    </p:spTree>
    <p:extLst>
      <p:ext uri="{BB962C8B-B14F-4D97-AF65-F5344CB8AC3E}">
        <p14:creationId xmlns:p14="http://schemas.microsoft.com/office/powerpoint/2010/main" val="1637050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CFF1867-CA5E-416C-80CB-68BE95CE2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050DD-A17C-4ACC-8D9A-E50765FE4C07}"/>
              </a:ext>
            </a:extLst>
          </p:cNvPr>
          <p:cNvSpPr>
            <a:spLocks noGrp="1"/>
          </p:cNvSpPr>
          <p:nvPr>
            <p:ph type="title"/>
          </p:nvPr>
        </p:nvSpPr>
        <p:spPr>
          <a:xfrm>
            <a:off x="1371600" y="1028701"/>
            <a:ext cx="4372550" cy="2518436"/>
          </a:xfrm>
        </p:spPr>
        <p:txBody>
          <a:bodyPr vert="horz" lIns="0" tIns="0" rIns="0" bIns="0" rtlCol="0" anchor="b">
            <a:normAutofit/>
          </a:bodyPr>
          <a:lstStyle/>
          <a:p>
            <a:r>
              <a:rPr lang="en-US" sz="4000" spc="750" dirty="0"/>
              <a:t>dataset(s) used</a:t>
            </a:r>
          </a:p>
        </p:txBody>
      </p:sp>
      <p:sp>
        <p:nvSpPr>
          <p:cNvPr id="15" name="Rectangle 14">
            <a:extLst>
              <a:ext uri="{FF2B5EF4-FFF2-40B4-BE49-F238E27FC236}">
                <a16:creationId xmlns:a16="http://schemas.microsoft.com/office/drawing/2014/main" id="{5EA2F639-83D8-42FB-805A-0AFD485B9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4022220"/>
            <a:ext cx="12192002" cy="2838735"/>
          </a:xfrm>
          <a:prstGeom prst="rect">
            <a:avLst/>
          </a:prstGeom>
          <a:gradFill>
            <a:gsLst>
              <a:gs pos="8000">
                <a:schemeClr val="accent6"/>
              </a:gs>
              <a:gs pos="100000">
                <a:schemeClr val="accent5">
                  <a:alpha val="9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DB4E8D-D68B-4463-A009-8FAB6A115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038600" y="4022219"/>
            <a:ext cx="8153400" cy="2838736"/>
          </a:xfrm>
          <a:prstGeom prst="rect">
            <a:avLst/>
          </a:prstGeom>
          <a:gradFill>
            <a:gsLst>
              <a:gs pos="0">
                <a:schemeClr val="accent5">
                  <a:lumMod val="60000"/>
                  <a:lumOff val="40000"/>
                  <a:alpha val="0"/>
                </a:schemeClr>
              </a:gs>
              <a:gs pos="99000">
                <a:schemeClr val="accent2">
                  <a:alpha val="94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C519481-97EE-45EB-B83B-AE5C46F3D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16759"/>
            <a:ext cx="8441142" cy="2389939"/>
          </a:xfrm>
          <a:prstGeom prst="rect">
            <a:avLst/>
          </a:prstGeom>
          <a:gradFill>
            <a:gsLst>
              <a:gs pos="0">
                <a:schemeClr val="accent6">
                  <a:alpha val="43000"/>
                </a:schemeClr>
              </a:gs>
              <a:gs pos="72000">
                <a:schemeClr val="accent5">
                  <a:alpha val="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006DA34-573E-451E-90BC-5ABB35B7209C}"/>
              </a:ext>
            </a:extLst>
          </p:cNvPr>
          <p:cNvPicPr>
            <a:picLocks noChangeAspect="1"/>
          </p:cNvPicPr>
          <p:nvPr/>
        </p:nvPicPr>
        <p:blipFill>
          <a:blip r:embed="rId2"/>
          <a:stretch>
            <a:fillRect/>
          </a:stretch>
        </p:blipFill>
        <p:spPr>
          <a:xfrm>
            <a:off x="6248400" y="1028700"/>
            <a:ext cx="4903081" cy="4529118"/>
          </a:xfrm>
          <a:prstGeom prst="rect">
            <a:avLst/>
          </a:prstGeom>
        </p:spPr>
      </p:pic>
    </p:spTree>
    <p:extLst>
      <p:ext uri="{BB962C8B-B14F-4D97-AF65-F5344CB8AC3E}">
        <p14:creationId xmlns:p14="http://schemas.microsoft.com/office/powerpoint/2010/main" val="344227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6E808-C257-47FB-BC18-8C529B472D57}"/>
              </a:ext>
            </a:extLst>
          </p:cNvPr>
          <p:cNvSpPr>
            <a:spLocks noGrp="1"/>
          </p:cNvSpPr>
          <p:nvPr>
            <p:ph type="title"/>
          </p:nvPr>
        </p:nvSpPr>
        <p:spPr>
          <a:xfrm>
            <a:off x="457200" y="868280"/>
            <a:ext cx="3390645" cy="3363597"/>
          </a:xfrm>
        </p:spPr>
        <p:txBody>
          <a:bodyPr>
            <a:normAutofit/>
          </a:bodyPr>
          <a:lstStyle/>
          <a:p>
            <a:pPr algn="r"/>
            <a:r>
              <a:rPr lang="en-SG" sz="3200" dirty="0">
                <a:solidFill>
                  <a:schemeClr val="bg1"/>
                </a:solidFill>
              </a:rPr>
              <a:t>Objective of data analysis</a:t>
            </a:r>
          </a:p>
        </p:txBody>
      </p:sp>
      <p:graphicFrame>
        <p:nvGraphicFramePr>
          <p:cNvPr id="19" name="Content Placeholder 6">
            <a:extLst>
              <a:ext uri="{FF2B5EF4-FFF2-40B4-BE49-F238E27FC236}">
                <a16:creationId xmlns:a16="http://schemas.microsoft.com/office/drawing/2014/main" id="{2EDAE6BD-230D-410F-B940-6EFB65D83223}"/>
              </a:ext>
            </a:extLst>
          </p:cNvPr>
          <p:cNvGraphicFramePr>
            <a:graphicFrameLocks noGrp="1"/>
          </p:cNvGraphicFramePr>
          <p:nvPr>
            <p:ph idx="1"/>
            <p:extLst>
              <p:ext uri="{D42A27DB-BD31-4B8C-83A1-F6EECF244321}">
                <p14:modId xmlns:p14="http://schemas.microsoft.com/office/powerpoint/2010/main" val="3549388244"/>
              </p:ext>
            </p:extLst>
          </p:nvPr>
        </p:nvGraphicFramePr>
        <p:xfrm>
          <a:off x="4494653" y="654627"/>
          <a:ext cx="7477214"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497D7C7-F0D4-4661-8EA1-DFF3DE45CF61}"/>
              </a:ext>
            </a:extLst>
          </p:cNvPr>
          <p:cNvSpPr txBox="1"/>
          <p:nvPr/>
        </p:nvSpPr>
        <p:spPr>
          <a:xfrm>
            <a:off x="4494653" y="94102"/>
            <a:ext cx="6350000" cy="400110"/>
          </a:xfrm>
          <a:prstGeom prst="rect">
            <a:avLst/>
          </a:prstGeom>
          <a:noFill/>
        </p:spPr>
        <p:txBody>
          <a:bodyPr wrap="square" rtlCol="0">
            <a:spAutoFit/>
          </a:bodyPr>
          <a:lstStyle/>
          <a:p>
            <a:r>
              <a:rPr lang="en-US" sz="2000" u="sng" dirty="0"/>
              <a:t>As a potential car buyer in Singapore, I am looking at:</a:t>
            </a:r>
          </a:p>
        </p:txBody>
      </p:sp>
      <p:sp>
        <p:nvSpPr>
          <p:cNvPr id="4" name="TextBox 3">
            <a:extLst>
              <a:ext uri="{FF2B5EF4-FFF2-40B4-BE49-F238E27FC236}">
                <a16:creationId xmlns:a16="http://schemas.microsoft.com/office/drawing/2014/main" id="{E3C4712B-E181-414B-BC43-B0A127193050}"/>
              </a:ext>
            </a:extLst>
          </p:cNvPr>
          <p:cNvSpPr txBox="1"/>
          <p:nvPr/>
        </p:nvSpPr>
        <p:spPr>
          <a:xfrm>
            <a:off x="4800601" y="1114120"/>
            <a:ext cx="338667" cy="369332"/>
          </a:xfrm>
          <a:prstGeom prst="rect">
            <a:avLst/>
          </a:prstGeom>
          <a:noFill/>
        </p:spPr>
        <p:txBody>
          <a:bodyPr wrap="square" rtlCol="0">
            <a:spAutoFit/>
          </a:bodyPr>
          <a:lstStyle/>
          <a:p>
            <a:pPr algn="ctr"/>
            <a:r>
              <a:rPr lang="en-US" dirty="0"/>
              <a:t>1</a:t>
            </a:r>
          </a:p>
        </p:txBody>
      </p:sp>
      <p:sp>
        <p:nvSpPr>
          <p:cNvPr id="11" name="TextBox 10">
            <a:extLst>
              <a:ext uri="{FF2B5EF4-FFF2-40B4-BE49-F238E27FC236}">
                <a16:creationId xmlns:a16="http://schemas.microsoft.com/office/drawing/2014/main" id="{ED0A20CA-5607-47AA-A5D7-420625E9BDE5}"/>
              </a:ext>
            </a:extLst>
          </p:cNvPr>
          <p:cNvSpPr txBox="1"/>
          <p:nvPr/>
        </p:nvSpPr>
        <p:spPr>
          <a:xfrm>
            <a:off x="5300134" y="2039721"/>
            <a:ext cx="338667" cy="369332"/>
          </a:xfrm>
          <a:prstGeom prst="rect">
            <a:avLst/>
          </a:prstGeom>
          <a:noFill/>
        </p:spPr>
        <p:txBody>
          <a:bodyPr wrap="square" rtlCol="0">
            <a:spAutoFit/>
          </a:bodyPr>
          <a:lstStyle/>
          <a:p>
            <a:pPr algn="ctr"/>
            <a:r>
              <a:rPr lang="en-US" dirty="0"/>
              <a:t>2</a:t>
            </a:r>
          </a:p>
        </p:txBody>
      </p:sp>
      <p:sp>
        <p:nvSpPr>
          <p:cNvPr id="12" name="TextBox 11">
            <a:extLst>
              <a:ext uri="{FF2B5EF4-FFF2-40B4-BE49-F238E27FC236}">
                <a16:creationId xmlns:a16="http://schemas.microsoft.com/office/drawing/2014/main" id="{6B4038A5-C3C3-4858-BD9A-8B5A10B4EBCB}"/>
              </a:ext>
            </a:extLst>
          </p:cNvPr>
          <p:cNvSpPr txBox="1"/>
          <p:nvPr/>
        </p:nvSpPr>
        <p:spPr>
          <a:xfrm>
            <a:off x="5554135" y="3001376"/>
            <a:ext cx="338667" cy="369332"/>
          </a:xfrm>
          <a:prstGeom prst="rect">
            <a:avLst/>
          </a:prstGeom>
          <a:noFill/>
        </p:spPr>
        <p:txBody>
          <a:bodyPr wrap="square" rtlCol="0">
            <a:spAutoFit/>
          </a:bodyPr>
          <a:lstStyle/>
          <a:p>
            <a:pPr algn="ctr"/>
            <a:r>
              <a:rPr lang="en-US" dirty="0"/>
              <a:t>3</a:t>
            </a:r>
          </a:p>
        </p:txBody>
      </p:sp>
      <p:sp>
        <p:nvSpPr>
          <p:cNvPr id="13" name="TextBox 12">
            <a:extLst>
              <a:ext uri="{FF2B5EF4-FFF2-40B4-BE49-F238E27FC236}">
                <a16:creationId xmlns:a16="http://schemas.microsoft.com/office/drawing/2014/main" id="{2AFEE260-0F83-4900-9045-B317A265FEB3}"/>
              </a:ext>
            </a:extLst>
          </p:cNvPr>
          <p:cNvSpPr txBox="1"/>
          <p:nvPr/>
        </p:nvSpPr>
        <p:spPr>
          <a:xfrm>
            <a:off x="5554135" y="3923504"/>
            <a:ext cx="338667" cy="369332"/>
          </a:xfrm>
          <a:prstGeom prst="rect">
            <a:avLst/>
          </a:prstGeom>
          <a:noFill/>
        </p:spPr>
        <p:txBody>
          <a:bodyPr wrap="square" rtlCol="0">
            <a:spAutoFit/>
          </a:bodyPr>
          <a:lstStyle/>
          <a:p>
            <a:pPr algn="ctr"/>
            <a:r>
              <a:rPr lang="en-US" dirty="0"/>
              <a:t>4</a:t>
            </a:r>
          </a:p>
        </p:txBody>
      </p:sp>
      <p:sp>
        <p:nvSpPr>
          <p:cNvPr id="14" name="TextBox 13">
            <a:extLst>
              <a:ext uri="{FF2B5EF4-FFF2-40B4-BE49-F238E27FC236}">
                <a16:creationId xmlns:a16="http://schemas.microsoft.com/office/drawing/2014/main" id="{0972253B-6B3B-4152-8A47-0D6C16564934}"/>
              </a:ext>
            </a:extLst>
          </p:cNvPr>
          <p:cNvSpPr txBox="1"/>
          <p:nvPr/>
        </p:nvSpPr>
        <p:spPr>
          <a:xfrm>
            <a:off x="5300134" y="4845632"/>
            <a:ext cx="338667" cy="369332"/>
          </a:xfrm>
          <a:prstGeom prst="rect">
            <a:avLst/>
          </a:prstGeom>
          <a:noFill/>
        </p:spPr>
        <p:txBody>
          <a:bodyPr wrap="square" rtlCol="0">
            <a:spAutoFit/>
          </a:bodyPr>
          <a:lstStyle/>
          <a:p>
            <a:pPr algn="ctr"/>
            <a:r>
              <a:rPr lang="en-US" dirty="0"/>
              <a:t>5</a:t>
            </a:r>
          </a:p>
        </p:txBody>
      </p:sp>
      <p:sp>
        <p:nvSpPr>
          <p:cNvPr id="17" name="TextBox 16">
            <a:extLst>
              <a:ext uri="{FF2B5EF4-FFF2-40B4-BE49-F238E27FC236}">
                <a16:creationId xmlns:a16="http://schemas.microsoft.com/office/drawing/2014/main" id="{35028B84-4654-4147-A210-DF8624560AD8}"/>
              </a:ext>
            </a:extLst>
          </p:cNvPr>
          <p:cNvSpPr txBox="1"/>
          <p:nvPr/>
        </p:nvSpPr>
        <p:spPr>
          <a:xfrm>
            <a:off x="4800600" y="5777762"/>
            <a:ext cx="338667" cy="369332"/>
          </a:xfrm>
          <a:prstGeom prst="rect">
            <a:avLst/>
          </a:prstGeom>
          <a:noFill/>
        </p:spPr>
        <p:txBody>
          <a:bodyPr wrap="square" rtlCol="0">
            <a:spAutoFit/>
          </a:bodyPr>
          <a:lstStyle/>
          <a:p>
            <a:pPr algn="ctr"/>
            <a:r>
              <a:rPr lang="en-US" dirty="0"/>
              <a:t>6</a:t>
            </a:r>
          </a:p>
        </p:txBody>
      </p:sp>
    </p:spTree>
    <p:extLst>
      <p:ext uri="{BB962C8B-B14F-4D97-AF65-F5344CB8AC3E}">
        <p14:creationId xmlns:p14="http://schemas.microsoft.com/office/powerpoint/2010/main" val="186399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9"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nvGraphicFramePr>
        <p:xfrm>
          <a:off x="4803626" y="731112"/>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2">
            <a:extLst>
              <a:ext uri="{FF2B5EF4-FFF2-40B4-BE49-F238E27FC236}">
                <a16:creationId xmlns:a16="http://schemas.microsoft.com/office/drawing/2014/main" id="{A0629C0C-8A3F-4E1B-B880-83D4C38C6A28}"/>
              </a:ext>
            </a:extLst>
          </p:cNvPr>
          <p:cNvSpPr>
            <a:spLocks noChangeArrowheads="1"/>
          </p:cNvSpPr>
          <p:nvPr/>
        </p:nvSpPr>
        <p:spPr bwMode="auto">
          <a:xfrm>
            <a:off x="35278" y="1496782"/>
            <a:ext cx="4701540" cy="470898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df1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r'./Datasets/(1) annual-new-registrations-of-cars-by-make/(1) total-annual-new-registration-by-make.csv'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'make'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'brand'</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'number_sold'</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a:t>
            </a:r>
            <a:r>
              <a:rPr kumimoji="0" lang="en-US" altLang="en-US" sz="600" b="0" i="0" u="none" strike="noStrike" cap="none" normalizeH="0" baseline="0" noProof="1">
                <a:ln>
                  <a:noFill/>
                </a:ln>
                <a:solidFill>
                  <a:srgbClr val="50FA7B"/>
                </a:solidFill>
                <a:effectLst/>
                <a:latin typeface="Arial Unicode MS"/>
                <a:ea typeface="JetBrains Mono"/>
              </a:rPr>
              <a:t>fillna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a:t>
            </a:r>
            <a:br>
              <a:rPr kumimoji="0" lang="en-US" altLang="en-US" sz="600" b="0" i="0" u="none" strike="noStrike" cap="none" normalizeH="0" baseline="0" noProof="1">
                <a:ln>
                  <a:noFill/>
                </a:ln>
                <a:solidFill>
                  <a:srgbClr val="F8F8F2"/>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a:t>
            </a:r>
            <a:r>
              <a:rPr kumimoji="0" lang="en-US" altLang="en-US" sz="600" b="0" i="0" u="none" strike="noStrike" cap="none" normalizeH="0" baseline="0" noProof="1">
                <a:ln>
                  <a:noFill/>
                </a:ln>
                <a:solidFill>
                  <a:srgbClr val="50FA7B"/>
                </a:solidFill>
                <a:effectLst/>
                <a:latin typeface="Arial Unicode MS"/>
                <a:ea typeface="JetBrains Mono"/>
              </a:rPr>
              <a:t>fillna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df3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a:t>
            </a:r>
            <a:r>
              <a:rPr kumimoji="0" lang="en-US" altLang="en-US" sz="600" b="0" i="0" u="none" strike="noStrike" cap="none" normalizeH="0" baseline="0" noProof="1">
                <a:ln>
                  <a:noFill/>
                </a:ln>
                <a:solidFill>
                  <a:srgbClr val="50FA7B"/>
                </a:solidFill>
                <a:effectLst/>
                <a:latin typeface="Arial Unicode MS"/>
                <a:ea typeface="JetBrains Mono"/>
              </a:rPr>
              <a:t>groupby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head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3</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df3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df3.</a:t>
            </a:r>
            <a:r>
              <a:rPr kumimoji="0" lang="en-US" altLang="en-US" sz="600" b="0" i="0" u="none" strike="noStrike" cap="none" normalizeH="0" baseline="0" noProof="1">
                <a:ln>
                  <a:noFill/>
                </a:ln>
                <a:solidFill>
                  <a:srgbClr val="50FA7B"/>
                </a:solidFill>
                <a:effectLst/>
                <a:latin typeface="Arial Unicode MS"/>
                <a:ea typeface="JetBrains Mono"/>
              </a:rPr>
              <a:t>astype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"number_sold"</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df3.</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'./Datasets/(1)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df1.</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noProof="1">
                <a:ln>
                  <a:noFill/>
                </a:ln>
                <a:solidFill>
                  <a:srgbClr val="FF79C6"/>
                </a:solidFill>
                <a:effectLst/>
                <a:latin typeface="Arial Unicode MS"/>
                <a:ea typeface="JetBrains Mono"/>
              </a:rPr>
            </a:br>
            <a:endParaRPr kumimoji="0" lang="en-US" altLang="en-US" sz="600" b="0" i="0" u="none" strike="noStrike" cap="none" normalizeH="0" baseline="0" noProof="1">
              <a:ln>
                <a:noFill/>
              </a:ln>
              <a:solidFill>
                <a:srgbClr val="FF79C6"/>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df3.</a:t>
            </a:r>
            <a:r>
              <a:rPr kumimoji="0" lang="en-US" altLang="en-US" sz="600" b="0" i="0" u="none" strike="noStrike" cap="none" normalizeH="0" baseline="0" noProof="1">
                <a:ln>
                  <a:noFill/>
                </a:ln>
                <a:solidFill>
                  <a:srgbClr val="50FA7B"/>
                </a:solidFill>
                <a:effectLst/>
                <a:latin typeface="Arial Unicode MS"/>
                <a:ea typeface="JetBrains Mono"/>
              </a:rPr>
              <a:t>set_index</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'brand'</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unique_values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df4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df3.</a:t>
            </a:r>
            <a:r>
              <a:rPr kumimoji="0" lang="en-US" altLang="en-US" sz="600" b="0" i="0" u="none" strike="noStrike" cap="none" normalizeH="0" baseline="0" noProof="1">
                <a:ln>
                  <a:noFill/>
                </a:ln>
                <a:solidFill>
                  <a:srgbClr val="50FA7B"/>
                </a:solidFill>
                <a:effectLst/>
                <a:latin typeface="Arial Unicode MS"/>
                <a:ea typeface="JetBrains Mono"/>
              </a:rPr>
              <a:t>reset_index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mean_values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i</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i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unique_values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i</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br>
              <a:rPr kumimoji="0" lang="en-US" altLang="en-US" sz="600" b="0"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year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mean_values</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mean_values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i</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round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df4.loc</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df4</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unique_values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i</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'number_sold'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i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i</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br>
              <a:rPr kumimoji="0" lang="en-US" altLang="en-US" sz="600" b="0"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BD93F9"/>
                </a:solidFill>
                <a:effectLst/>
                <a:latin typeface="Arial Unicode MS"/>
                <a:ea typeface="JetBrains Mono"/>
              </a:rPr>
            </a:br>
            <a:br>
              <a:rPr kumimoji="0" lang="en-US" altLang="en-US" sz="600" b="0"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df5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DataFrame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mean_values,</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Number of Cars Sold'</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df6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road-traffic-conditions/(3) average-speed-during-peak-hours.csv’</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df7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road-traffic-conditions/(2) average-daily-traffic-volume-entering-the-city.csv’</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noProof="1">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df7.</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'./Datasets/(2)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df6.</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'./Datasets/(3)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df6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df6.</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'ave_speed_expressway'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'Average Expressway Speed'</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'ave_speed_arterial_roads'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'Average Arterial Roads Speed'</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df7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df7.</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'ave_daily_traffic_volume_entering_city'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'Average Traffic Volume Entering City'</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df_list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df5,df6,df7</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50FA7B"/>
                </a:solidFill>
                <a:effectLst/>
                <a:latin typeface="Arial Unicode MS"/>
                <a:ea typeface="JetBrains Mono"/>
              </a:rPr>
              <a:t>reduce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lambda </a:t>
            </a:r>
            <a:r>
              <a:rPr kumimoji="0" lang="en-US" altLang="en-US" sz="600" b="0" i="0" u="none" strike="noStrike" cap="none" normalizeH="0" baseline="0" noProof="1">
                <a:ln>
                  <a:noFill/>
                </a:ln>
                <a:solidFill>
                  <a:srgbClr val="F8F8F2"/>
                </a:solidFill>
                <a:effectLst/>
                <a:latin typeface="Arial Unicode MS"/>
                <a:ea typeface="JetBrains Mono"/>
              </a:rPr>
              <a:t>left,right</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merge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left,right,</a:t>
            </a:r>
            <a:r>
              <a:rPr kumimoji="0" lang="en-US" altLang="en-US" sz="600" b="0" i="0" u="none" strike="noStrike" cap="none" normalizeH="0" baseline="0" noProof="1">
                <a:ln>
                  <a:noFill/>
                </a:ln>
                <a:solidFill>
                  <a:srgbClr val="6272A4"/>
                </a:solidFill>
                <a:effectLst/>
                <a:latin typeface="Arial Unicode MS"/>
                <a:ea typeface="JetBrains Mono"/>
              </a:rPr>
              <a:t>on</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df_list</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#merge data using lambda function</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df_final.</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Data/(1,2,3) cleaned.csv’</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noProof="1">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dirty="0">
                <a:ln>
                  <a:noFill/>
                </a:ln>
                <a:solidFill>
                  <a:srgbClr val="BD93F9"/>
                </a:solidFill>
                <a:effectLst/>
                <a:latin typeface="Arial Unicode MS"/>
                <a:ea typeface="JetBrains Mono"/>
              </a:rPr>
            </a:br>
            <a:r>
              <a:rPr kumimoji="0" lang="en-US" altLang="en-US" sz="600" b="0" i="0" u="none" strike="noStrike" cap="none" normalizeH="0" baseline="0" dirty="0">
                <a:ln>
                  <a:noFill/>
                </a:ln>
                <a:solidFill>
                  <a:srgbClr val="50FA7B"/>
                </a:solidFill>
                <a:effectLst/>
                <a:latin typeface="Arial Unicode MS"/>
                <a:ea typeface="JetBrains Mono"/>
              </a:rPr>
              <a:t>display</a:t>
            </a:r>
            <a:r>
              <a:rPr kumimoji="0" lang="en-US" altLang="en-US" sz="600" b="1" i="0" u="none" strike="noStrike" cap="none" normalizeH="0" baseline="0" dirty="0">
                <a:ln>
                  <a:noFill/>
                </a:ln>
                <a:solidFill>
                  <a:srgbClr val="BD93F9"/>
                </a:solidFill>
                <a:effectLst/>
                <a:latin typeface="Arial Unicode MS"/>
                <a:ea typeface="JetBrains Mono"/>
              </a:rPr>
              <a:t>(</a:t>
            </a:r>
            <a:r>
              <a:rPr kumimoji="0" lang="en-US" altLang="en-US" sz="600" b="0" i="0" u="none" strike="noStrike" cap="none" normalizeH="0" baseline="0" dirty="0" err="1">
                <a:ln>
                  <a:noFill/>
                </a:ln>
                <a:solidFill>
                  <a:srgbClr val="F8F8F2"/>
                </a:solidFill>
                <a:effectLst/>
                <a:latin typeface="Arial Unicode MS"/>
                <a:ea typeface="JetBrains Mono"/>
              </a:rPr>
              <a:t>df_final</a:t>
            </a:r>
            <a:r>
              <a:rPr kumimoji="0" lang="en-US" altLang="en-US" sz="600" b="1" i="0" u="none" strike="noStrike" cap="none" normalizeH="0" baseline="0" dirty="0">
                <a:ln>
                  <a:noFill/>
                </a:ln>
                <a:solidFill>
                  <a:srgbClr val="BD93F9"/>
                </a:solidFill>
                <a:effectLst/>
                <a:latin typeface="Arial Unicode MS"/>
                <a:ea typeface="JetBrains Mono"/>
              </a:rPr>
              <a:t>)</a:t>
            </a:r>
            <a:endParaRPr kumimoji="0" lang="en-US" altLang="en-US" sz="1800" b="0" i="0" u="none" strike="noStrike" cap="none" normalizeH="0" baseline="0" dirty="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9EDEC732-3D58-404B-93E1-2126E56474F6}"/>
              </a:ext>
            </a:extLst>
          </p:cNvPr>
          <p:cNvPicPr>
            <a:picLocks noChangeAspect="1"/>
          </p:cNvPicPr>
          <p:nvPr/>
        </p:nvPicPr>
        <p:blipFill>
          <a:blip r:embed="rId8"/>
          <a:stretch>
            <a:fillRect/>
          </a:stretch>
        </p:blipFill>
        <p:spPr>
          <a:xfrm>
            <a:off x="8598353" y="2888260"/>
            <a:ext cx="1570688" cy="1452540"/>
          </a:xfrm>
          <a:prstGeom prst="rect">
            <a:avLst/>
          </a:prstGeom>
          <a:ln>
            <a:solidFill>
              <a:schemeClr val="tx2"/>
            </a:solidFill>
          </a:ln>
          <a:effectLst/>
        </p:spPr>
      </p:pic>
      <p:pic>
        <p:nvPicPr>
          <p:cNvPr id="11" name="Picture 10">
            <a:extLst>
              <a:ext uri="{FF2B5EF4-FFF2-40B4-BE49-F238E27FC236}">
                <a16:creationId xmlns:a16="http://schemas.microsoft.com/office/drawing/2014/main" id="{29BDDFA1-4987-4851-8E2B-36A9343DDD1A}"/>
              </a:ext>
            </a:extLst>
          </p:cNvPr>
          <p:cNvPicPr>
            <a:picLocks noChangeAspect="1"/>
          </p:cNvPicPr>
          <p:nvPr/>
        </p:nvPicPr>
        <p:blipFill>
          <a:blip r:embed="rId9"/>
          <a:stretch>
            <a:fillRect/>
          </a:stretch>
        </p:blipFill>
        <p:spPr>
          <a:xfrm>
            <a:off x="10336436" y="2892893"/>
            <a:ext cx="1752845" cy="3436857"/>
          </a:xfrm>
          <a:prstGeom prst="rect">
            <a:avLst/>
          </a:prstGeom>
          <a:ln>
            <a:solidFill>
              <a:schemeClr val="tx2"/>
            </a:solidFill>
          </a:ln>
        </p:spPr>
      </p:pic>
      <p:pic>
        <p:nvPicPr>
          <p:cNvPr id="14" name="Picture 13">
            <a:extLst>
              <a:ext uri="{FF2B5EF4-FFF2-40B4-BE49-F238E27FC236}">
                <a16:creationId xmlns:a16="http://schemas.microsoft.com/office/drawing/2014/main" id="{005B061A-EF93-4AA8-9CDE-52F9A12158F5}"/>
              </a:ext>
            </a:extLst>
          </p:cNvPr>
          <p:cNvPicPr>
            <a:picLocks noChangeAspect="1"/>
          </p:cNvPicPr>
          <p:nvPr/>
        </p:nvPicPr>
        <p:blipFill>
          <a:blip r:embed="rId10"/>
          <a:stretch>
            <a:fillRect/>
          </a:stretch>
        </p:blipFill>
        <p:spPr>
          <a:xfrm>
            <a:off x="6121653" y="4733963"/>
            <a:ext cx="4131086" cy="1595787"/>
          </a:xfrm>
          <a:prstGeom prst="rect">
            <a:avLst/>
          </a:prstGeom>
          <a:ln>
            <a:solidFill>
              <a:schemeClr val="tx2"/>
            </a:solidFill>
          </a:ln>
        </p:spPr>
      </p:pic>
      <p:sp>
        <p:nvSpPr>
          <p:cNvPr id="15" name="TextBox 14">
            <a:extLst>
              <a:ext uri="{FF2B5EF4-FFF2-40B4-BE49-F238E27FC236}">
                <a16:creationId xmlns:a16="http://schemas.microsoft.com/office/drawing/2014/main" id="{6AB160B0-126B-4210-B515-7B1FCBD99079}"/>
              </a:ext>
            </a:extLst>
          </p:cNvPr>
          <p:cNvSpPr txBox="1"/>
          <p:nvPr/>
        </p:nvSpPr>
        <p:spPr>
          <a:xfrm>
            <a:off x="4870434" y="2383614"/>
            <a:ext cx="3536255" cy="2516073"/>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fillna(0) </a:t>
            </a:r>
            <a:r>
              <a:rPr lang="en-US" sz="1050" noProof="1"/>
              <a:t>to fill null values with 0</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set_index() </a:t>
            </a:r>
            <a:r>
              <a:rPr lang="en-US" sz="1050" noProof="1"/>
              <a:t>to format for viewing</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pd.DataFrame()</a:t>
            </a:r>
            <a:r>
              <a:rPr lang="en-US" sz="1050" noProof="1"/>
              <a:t> to initialize DataFrame</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reduce(lambda left,right: pd.merge(left,right,on='Year'), df_list) </a:t>
            </a:r>
            <a:r>
              <a:rPr lang="en-US" sz="1050" noProof="1"/>
              <a:t>to </a:t>
            </a:r>
            <a:r>
              <a:rPr lang="en-US" sz="1050" i="1" u="sng" noProof="1">
                <a:solidFill>
                  <a:schemeClr val="tx2">
                    <a:lumMod val="75000"/>
                    <a:lumOff val="25000"/>
                  </a:schemeClr>
                </a:solidFill>
              </a:rPr>
              <a:t>merge</a:t>
            </a:r>
            <a:r>
              <a:rPr lang="en-US" sz="1050" i="1" noProof="1"/>
              <a:t> </a:t>
            </a:r>
            <a:r>
              <a:rPr lang="en-US" sz="1050" noProof="1"/>
              <a:t>datasets together </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m = min(i for i in np.array([]) if i &gt; 0) </a:t>
            </a:r>
            <a:r>
              <a:rPr lang="en-US" sz="1050" noProof="1"/>
              <a:t>sorting with list comprehension.</a:t>
            </a:r>
            <a:endParaRPr lang="en-US" sz="1050" noProof="1">
              <a:solidFill>
                <a:schemeClr val="tx2">
                  <a:lumMod val="75000"/>
                  <a:lumOff val="25000"/>
                </a:schemeClr>
              </a:solidFill>
            </a:endParaRP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69041" y="361780"/>
            <a:ext cx="1615440" cy="369332"/>
          </a:xfrm>
          <a:prstGeom prst="rect">
            <a:avLst/>
          </a:prstGeom>
          <a:noFill/>
        </p:spPr>
        <p:txBody>
          <a:bodyPr wrap="square" rtlCol="0">
            <a:spAutoFit/>
          </a:bodyPr>
          <a:lstStyle/>
          <a:p>
            <a:pPr algn="ctr"/>
            <a:r>
              <a:rPr lang="en-US" dirty="0"/>
              <a:t>Datasets: 1,2,3</a:t>
            </a:r>
          </a:p>
        </p:txBody>
      </p:sp>
      <p:sp>
        <p:nvSpPr>
          <p:cNvPr id="3" name="Rectangle 1">
            <a:extLst>
              <a:ext uri="{FF2B5EF4-FFF2-40B4-BE49-F238E27FC236}">
                <a16:creationId xmlns:a16="http://schemas.microsoft.com/office/drawing/2014/main" id="{4F9D9641-5594-49D9-B8AB-7E5138609B65}"/>
              </a:ext>
            </a:extLst>
          </p:cNvPr>
          <p:cNvSpPr>
            <a:spLocks noChangeArrowheads="1"/>
          </p:cNvSpPr>
          <p:nvPr/>
        </p:nvSpPr>
        <p:spPr bwMode="auto">
          <a:xfrm>
            <a:off x="35278" y="5873940"/>
            <a:ext cx="3699118" cy="15388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rgbClr val="F8F8F2"/>
                </a:solidFill>
                <a:effectLst/>
                <a:latin typeface="Arial Unicode MS"/>
                <a:ea typeface="JetBrains Mono"/>
              </a:rPr>
              <a:t>m </a:t>
            </a:r>
            <a:r>
              <a:rPr kumimoji="0" lang="en-US" altLang="en-US" sz="400" b="0" i="0" u="none" strike="noStrike" cap="none" normalizeH="0" baseline="0" dirty="0">
                <a:ln>
                  <a:noFill/>
                </a:ln>
                <a:solidFill>
                  <a:srgbClr val="F998CC"/>
                </a:solidFill>
                <a:effectLst/>
                <a:latin typeface="Arial Unicode MS"/>
                <a:ea typeface="JetBrains Mono"/>
              </a:rPr>
              <a:t>= </a:t>
            </a:r>
            <a:r>
              <a:rPr kumimoji="0" lang="en-US" altLang="en-US" sz="400" b="0" i="0" u="none" strike="noStrike" cap="none" normalizeH="0" baseline="0" dirty="0">
                <a:ln>
                  <a:noFill/>
                </a:ln>
                <a:solidFill>
                  <a:srgbClr val="BD93F9"/>
                </a:solidFill>
                <a:effectLst/>
                <a:latin typeface="Arial Unicode MS"/>
                <a:ea typeface="JetBrains Mono"/>
              </a:rPr>
              <a:t>min</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err="1">
                <a:ln>
                  <a:noFill/>
                </a:ln>
                <a:solidFill>
                  <a:srgbClr val="F8F8F2"/>
                </a:solidFill>
                <a:effectLst/>
                <a:latin typeface="Arial Unicode MS"/>
                <a:ea typeface="JetBrains Mono"/>
              </a:rPr>
              <a:t>i</a:t>
            </a:r>
            <a:r>
              <a:rPr kumimoji="0" lang="en-US" altLang="en-US" sz="400" b="0" i="0" u="none" strike="noStrike" cap="none" normalizeH="0" baseline="0" dirty="0">
                <a:ln>
                  <a:noFill/>
                </a:ln>
                <a:solidFill>
                  <a:srgbClr val="F8F8F2"/>
                </a:solidFill>
                <a:effectLst/>
                <a:latin typeface="Arial Unicode MS"/>
                <a:ea typeface="JetBrains Mono"/>
              </a:rPr>
              <a:t> </a:t>
            </a:r>
            <a:r>
              <a:rPr kumimoji="0" lang="en-US" altLang="en-US" sz="400" b="0" i="0" u="none" strike="noStrike" cap="none" normalizeH="0" baseline="0" dirty="0">
                <a:ln>
                  <a:noFill/>
                </a:ln>
                <a:solidFill>
                  <a:srgbClr val="FF79C6"/>
                </a:solidFill>
                <a:effectLst/>
                <a:latin typeface="Arial Unicode MS"/>
                <a:ea typeface="JetBrains Mono"/>
              </a:rPr>
              <a:t>for </a:t>
            </a:r>
            <a:r>
              <a:rPr kumimoji="0" lang="en-US" altLang="en-US" sz="400" b="0" i="0" u="none" strike="noStrike" cap="none" normalizeH="0" baseline="0" dirty="0" err="1">
                <a:ln>
                  <a:noFill/>
                </a:ln>
                <a:solidFill>
                  <a:srgbClr val="F8F8F2"/>
                </a:solidFill>
                <a:effectLst/>
                <a:latin typeface="Arial Unicode MS"/>
                <a:ea typeface="JetBrains Mono"/>
              </a:rPr>
              <a:t>i</a:t>
            </a:r>
            <a:r>
              <a:rPr kumimoji="0" lang="en-US" altLang="en-US" sz="400" b="0" i="0" u="none" strike="noStrike" cap="none" normalizeH="0" baseline="0" dirty="0">
                <a:ln>
                  <a:noFill/>
                </a:ln>
                <a:solidFill>
                  <a:srgbClr val="F8F8F2"/>
                </a:solidFill>
                <a:effectLst/>
                <a:latin typeface="Arial Unicode MS"/>
                <a:ea typeface="JetBrains Mono"/>
              </a:rPr>
              <a:t> </a:t>
            </a:r>
            <a:r>
              <a:rPr kumimoji="0" lang="en-US" altLang="en-US" sz="400" b="0" i="0" u="none" strike="noStrike" cap="none" normalizeH="0" baseline="0" dirty="0">
                <a:ln>
                  <a:noFill/>
                </a:ln>
                <a:solidFill>
                  <a:srgbClr val="FF79C6"/>
                </a:solidFill>
                <a:effectLst/>
                <a:latin typeface="Arial Unicode MS"/>
                <a:ea typeface="JetBrains Mono"/>
              </a:rPr>
              <a:t>in </a:t>
            </a:r>
            <a:r>
              <a:rPr kumimoji="0" lang="en-US" altLang="en-US" sz="400" b="0" i="0" u="none" strike="noStrike" cap="none" normalizeH="0" baseline="0" dirty="0" err="1">
                <a:ln>
                  <a:noFill/>
                </a:ln>
                <a:solidFill>
                  <a:srgbClr val="F8F8F2"/>
                </a:solidFill>
                <a:effectLst/>
                <a:latin typeface="Arial Unicode MS"/>
                <a:ea typeface="JetBrains Mono"/>
              </a:rPr>
              <a:t>np.</a:t>
            </a:r>
            <a:r>
              <a:rPr kumimoji="0" lang="en-US" altLang="en-US" sz="400" b="0" i="0" u="none" strike="noStrike" cap="none" normalizeH="0" baseline="0" dirty="0" err="1">
                <a:ln>
                  <a:noFill/>
                </a:ln>
                <a:solidFill>
                  <a:srgbClr val="50FA7B"/>
                </a:solidFill>
                <a:effectLst/>
                <a:latin typeface="Arial Unicode MS"/>
                <a:ea typeface="JetBrains Mono"/>
              </a:rPr>
              <a:t>array</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a:ln>
                  <a:noFill/>
                </a:ln>
                <a:solidFill>
                  <a:srgbClr val="F8F8F2"/>
                </a:solidFill>
                <a:effectLst/>
                <a:latin typeface="Arial Unicode MS"/>
                <a:ea typeface="JetBrains Mono"/>
              </a:rPr>
              <a:t>df1</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a:ln>
                  <a:noFill/>
                </a:ln>
                <a:solidFill>
                  <a:srgbClr val="F8F8F2"/>
                </a:solidFill>
                <a:effectLst/>
                <a:latin typeface="Arial Unicode MS"/>
                <a:ea typeface="JetBrains Mono"/>
              </a:rPr>
              <a:t>df1</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a:ln>
                  <a:noFill/>
                </a:ln>
                <a:solidFill>
                  <a:srgbClr val="F1FA8C"/>
                </a:solidFill>
                <a:effectLst/>
                <a:latin typeface="Arial Unicode MS"/>
                <a:ea typeface="JetBrains Mono"/>
              </a:rPr>
              <a:t>'year'</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a:ln>
                  <a:noFill/>
                </a:ln>
                <a:solidFill>
                  <a:srgbClr val="F998CC"/>
                </a:solidFill>
                <a:effectLst/>
                <a:latin typeface="Arial Unicode MS"/>
                <a:ea typeface="JetBrains Mono"/>
              </a:rPr>
              <a:t>==</a:t>
            </a:r>
            <a:r>
              <a:rPr kumimoji="0" lang="en-US" altLang="en-US" sz="400" b="0" i="0" u="none" strike="noStrike" cap="none" normalizeH="0" baseline="0" dirty="0">
                <a:ln>
                  <a:noFill/>
                </a:ln>
                <a:solidFill>
                  <a:srgbClr val="F8F8F2"/>
                </a:solidFill>
                <a:effectLst/>
                <a:latin typeface="Arial Unicode MS"/>
                <a:ea typeface="JetBrains Mono"/>
              </a:rPr>
              <a:t>year</a:t>
            </a:r>
            <a:r>
              <a:rPr kumimoji="0" lang="en-US" altLang="en-US" sz="400" b="1" i="0" u="none" strike="noStrike" cap="none" normalizeH="0" baseline="0" dirty="0">
                <a:ln>
                  <a:noFill/>
                </a:ln>
                <a:solidFill>
                  <a:srgbClr val="BD93F9"/>
                </a:solidFill>
                <a:effectLst/>
                <a:latin typeface="Arial Unicode MS"/>
                <a:ea typeface="JetBrains Mono"/>
              </a:rPr>
              <a:t>][</a:t>
            </a:r>
            <a:r>
              <a:rPr kumimoji="0" lang="en-US" altLang="en-US" sz="400" b="0" i="0" u="none" strike="noStrike" cap="none" normalizeH="0" baseline="0" dirty="0">
                <a:ln>
                  <a:noFill/>
                </a:ln>
                <a:solidFill>
                  <a:srgbClr val="F1FA8C"/>
                </a:solidFill>
                <a:effectLst/>
                <a:latin typeface="Arial Unicode MS"/>
                <a:ea typeface="JetBrains Mono"/>
              </a:rPr>
              <a:t>'</a:t>
            </a:r>
            <a:r>
              <a:rPr kumimoji="0" lang="en-US" altLang="en-US" sz="400" b="0" i="0" u="none" strike="noStrike" cap="none" normalizeH="0" baseline="0" dirty="0" err="1">
                <a:ln>
                  <a:noFill/>
                </a:ln>
                <a:solidFill>
                  <a:srgbClr val="F1FA8C"/>
                </a:solidFill>
                <a:effectLst/>
                <a:latin typeface="Arial Unicode MS"/>
                <a:ea typeface="JetBrains Mono"/>
              </a:rPr>
              <a:t>number_sold</a:t>
            </a:r>
            <a:r>
              <a:rPr kumimoji="0" lang="en-US" altLang="en-US" sz="400" b="0" i="0" u="none" strike="noStrike" cap="none" normalizeH="0" baseline="0" dirty="0">
                <a:ln>
                  <a:noFill/>
                </a:ln>
                <a:solidFill>
                  <a:srgbClr val="F1FA8C"/>
                </a:solidFill>
                <a:effectLst/>
                <a:latin typeface="Arial Unicode MS"/>
                <a:ea typeface="JetBrains Mono"/>
              </a:rPr>
              <a:t>'</a:t>
            </a:r>
            <a:r>
              <a:rPr kumimoji="0" lang="en-US" altLang="en-US" sz="400" b="1" i="0" u="none" strike="noStrike" cap="none" normalizeH="0" baseline="0" dirty="0">
                <a:ln>
                  <a:noFill/>
                </a:ln>
                <a:solidFill>
                  <a:srgbClr val="BD93F9"/>
                </a:solidFill>
                <a:effectLst/>
                <a:latin typeface="Arial Unicode MS"/>
                <a:ea typeface="JetBrains Mono"/>
              </a:rPr>
              <a:t>]) </a:t>
            </a:r>
            <a:r>
              <a:rPr kumimoji="0" lang="en-US" altLang="en-US" sz="400" b="0" i="0" u="none" strike="noStrike" cap="none" normalizeH="0" baseline="0" dirty="0">
                <a:ln>
                  <a:noFill/>
                </a:ln>
                <a:solidFill>
                  <a:srgbClr val="FF79C6"/>
                </a:solidFill>
                <a:effectLst/>
                <a:latin typeface="Arial Unicode MS"/>
                <a:ea typeface="JetBrains Mono"/>
              </a:rPr>
              <a:t>if </a:t>
            </a:r>
            <a:r>
              <a:rPr kumimoji="0" lang="en-US" altLang="en-US" sz="400" b="0" i="0" u="none" strike="noStrike" cap="none" normalizeH="0" baseline="0" dirty="0" err="1">
                <a:ln>
                  <a:noFill/>
                </a:ln>
                <a:solidFill>
                  <a:srgbClr val="F8F8F2"/>
                </a:solidFill>
                <a:effectLst/>
                <a:latin typeface="Arial Unicode MS"/>
                <a:ea typeface="JetBrains Mono"/>
              </a:rPr>
              <a:t>i</a:t>
            </a:r>
            <a:r>
              <a:rPr kumimoji="0" lang="en-US" altLang="en-US" sz="400" b="0" i="0" u="none" strike="noStrike" cap="none" normalizeH="0" baseline="0" dirty="0">
                <a:ln>
                  <a:noFill/>
                </a:ln>
                <a:solidFill>
                  <a:srgbClr val="F8F8F2"/>
                </a:solidFill>
                <a:effectLst/>
                <a:latin typeface="Arial Unicode MS"/>
                <a:ea typeface="JetBrains Mono"/>
              </a:rPr>
              <a:t> </a:t>
            </a:r>
            <a:r>
              <a:rPr kumimoji="0" lang="en-US" altLang="en-US" sz="400" b="0" i="0" u="none" strike="noStrike" cap="none" normalizeH="0" baseline="0" dirty="0">
                <a:ln>
                  <a:noFill/>
                </a:ln>
                <a:solidFill>
                  <a:srgbClr val="F998CC"/>
                </a:solidFill>
                <a:effectLst/>
                <a:latin typeface="Arial Unicode MS"/>
                <a:ea typeface="JetBrains Mono"/>
              </a:rPr>
              <a:t>&gt; </a:t>
            </a:r>
            <a:r>
              <a:rPr kumimoji="0" lang="en-US" altLang="en-US" sz="400" b="0" i="0" u="none" strike="noStrike" cap="none" normalizeH="0" baseline="0" dirty="0">
                <a:ln>
                  <a:noFill/>
                </a:ln>
                <a:solidFill>
                  <a:srgbClr val="BD93F9"/>
                </a:solidFill>
                <a:effectLst/>
                <a:latin typeface="Arial Unicode MS"/>
                <a:ea typeface="JetBrains Mono"/>
              </a:rPr>
              <a:t>0</a:t>
            </a:r>
            <a:r>
              <a:rPr kumimoji="0" lang="en-US" altLang="en-US" sz="400" b="1" i="0" u="none" strike="noStrike" cap="none" normalizeH="0" baseline="0" dirty="0">
                <a:ln>
                  <a:noFill/>
                </a:ln>
                <a:solidFill>
                  <a:srgbClr val="BD93F9"/>
                </a:solidFill>
                <a:effectLst/>
                <a:latin typeface="Arial Unicode MS"/>
                <a:ea typeface="JetBrains Mono"/>
              </a:rPr>
              <a:t>)</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044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animEffect transition="in" filter="fade">
                                      <p:cBhvr>
                                        <p:cTn id="23" dur="500"/>
                                        <p:tgtEl>
                                          <p:spTgt spid="1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2" end="2"/>
                                            </p:txEl>
                                          </p:spTgt>
                                        </p:tgtEl>
                                        <p:attrNameLst>
                                          <p:attrName>style.visibility</p:attrName>
                                        </p:attrNameLst>
                                      </p:cBhvr>
                                      <p:to>
                                        <p:strVal val="visible"/>
                                      </p:to>
                                    </p:set>
                                    <p:animEffect transition="in" filter="fade">
                                      <p:cBhvr>
                                        <p:cTn id="28" dur="500"/>
                                        <p:tgtEl>
                                          <p:spTgt spid="1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
                                            <p:txEl>
                                              <p:pRg st="4" end="4"/>
                                            </p:txEl>
                                          </p:spTgt>
                                        </p:tgtEl>
                                        <p:attrNameLst>
                                          <p:attrName>style.visibility</p:attrName>
                                        </p:attrNameLst>
                                      </p:cBhvr>
                                      <p:to>
                                        <p:strVal val="visible"/>
                                      </p:to>
                                    </p:set>
                                    <p:animEffect transition="in" filter="fade">
                                      <p:cBhvr>
                                        <p:cTn id="33" dur="500"/>
                                        <p:tgtEl>
                                          <p:spTgt spid="1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xEl>
                                              <p:pRg st="6" end="6"/>
                                            </p:txEl>
                                          </p:spTgt>
                                        </p:tgtEl>
                                        <p:attrNameLst>
                                          <p:attrName>style.visibility</p:attrName>
                                        </p:attrNameLst>
                                      </p:cBhvr>
                                      <p:to>
                                        <p:strVal val="visible"/>
                                      </p:to>
                                    </p:set>
                                    <p:animEffect transition="in" filter="fade">
                                      <p:cBhvr>
                                        <p:cTn id="38" dur="500"/>
                                        <p:tgtEl>
                                          <p:spTgt spid="1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
                                            <p:txEl>
                                              <p:pRg st="8" end="8"/>
                                            </p:txEl>
                                          </p:spTgt>
                                        </p:tgtEl>
                                        <p:attrNameLst>
                                          <p:attrName>style.visibility</p:attrName>
                                        </p:attrNameLst>
                                      </p:cBhvr>
                                      <p:to>
                                        <p:strVal val="visible"/>
                                      </p:to>
                                    </p:set>
                                    <p:animEffect transition="in" filter="fade">
                                      <p:cBhvr>
                                        <p:cTn id="43" dur="500"/>
                                        <p:tgtEl>
                                          <p:spTgt spid="1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xEl>
                                              <p:pRg st="10" end="10"/>
                                            </p:txEl>
                                          </p:spTgt>
                                        </p:tgtEl>
                                        <p:attrNameLst>
                                          <p:attrName>style.visibility</p:attrName>
                                        </p:attrNameLst>
                                      </p:cBhvr>
                                      <p:to>
                                        <p:strVal val="visible"/>
                                      </p:to>
                                    </p:set>
                                    <p:animEffect transition="in" filter="fade">
                                      <p:cBhvr>
                                        <p:cTn id="48" dur="500"/>
                                        <p:tgtEl>
                                          <p:spTgt spid="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662466" y="-94429"/>
            <a:ext cx="5268036" cy="2140145"/>
          </a:xfrm>
        </p:spPr>
        <p:txBody>
          <a:bodyPr anchor="b">
            <a:normAutofit/>
          </a:bodyPr>
          <a:lstStyle/>
          <a:p>
            <a:r>
              <a:rPr lang="en-SG" dirty="0"/>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662466" y="2309477"/>
            <a:ext cx="6627334" cy="3769590"/>
          </a:xfrm>
        </p:spPr>
        <p:txBody>
          <a:bodyPr anchor="t">
            <a:normAutofit/>
          </a:bodyPr>
          <a:lstStyle/>
          <a:p>
            <a:pPr algn="just">
              <a:lnSpc>
                <a:spcPct val="110000"/>
              </a:lnSpc>
            </a:pPr>
            <a:r>
              <a:rPr lang="en-SG" sz="1100" dirty="0"/>
              <a:t>There were </a:t>
            </a:r>
            <a:r>
              <a:rPr lang="en-SG" sz="1100" u="sng" dirty="0">
                <a:solidFill>
                  <a:schemeClr val="tx2">
                    <a:lumMod val="75000"/>
                    <a:lumOff val="25000"/>
                  </a:schemeClr>
                </a:solidFill>
              </a:rPr>
              <a:t>6 empty columns</a:t>
            </a:r>
            <a:r>
              <a:rPr lang="en-SG" sz="1100" dirty="0">
                <a:solidFill>
                  <a:schemeClr val="tx2">
                    <a:lumMod val="75000"/>
                    <a:lumOff val="25000"/>
                  </a:schemeClr>
                </a:solidFill>
              </a:rPr>
              <a:t> </a:t>
            </a:r>
            <a:r>
              <a:rPr lang="en-SG" sz="1100" dirty="0"/>
              <a:t>in number sold, hence they were filled with a 0 value to ensure that the total number of brands were counted correctly. There were not filled with a string as ‘</a:t>
            </a:r>
            <a:r>
              <a:rPr lang="en-SG" sz="1100" dirty="0" err="1"/>
              <a:t>number_sold</a:t>
            </a:r>
            <a:r>
              <a:rPr lang="en-SG" sz="1100" dirty="0"/>
              <a:t>’ in an integer type, and it made the most sense to fill it in as such.</a:t>
            </a:r>
          </a:p>
          <a:p>
            <a:pPr algn="just">
              <a:lnSpc>
                <a:spcPct val="110000"/>
              </a:lnSpc>
            </a:pPr>
            <a:endParaRPr lang="en-SG" sz="1100" dirty="0"/>
          </a:p>
          <a:p>
            <a:pPr algn="just">
              <a:lnSpc>
                <a:spcPct val="110000"/>
              </a:lnSpc>
            </a:pPr>
            <a:r>
              <a:rPr lang="en-SG" sz="1100" dirty="0"/>
              <a:t>From 2005 to 2017, the </a:t>
            </a:r>
            <a:r>
              <a:rPr lang="en-SG" sz="1100" u="sng" dirty="0">
                <a:solidFill>
                  <a:schemeClr val="tx2">
                    <a:lumMod val="75000"/>
                    <a:lumOff val="25000"/>
                  </a:schemeClr>
                </a:solidFill>
              </a:rPr>
              <a:t>most popular brand was Toyota</a:t>
            </a:r>
            <a:r>
              <a:rPr lang="en-SG" sz="1100" dirty="0"/>
              <a:t>. However, the third and second places are constantly changing, ranging from Nissan, Honda, Mazda and even luxury vehicles such as BMW and Mercedes.</a:t>
            </a:r>
          </a:p>
          <a:p>
            <a:pPr algn="just">
              <a:lnSpc>
                <a:spcPct val="110000"/>
              </a:lnSpc>
            </a:pPr>
            <a:endParaRPr lang="en-SG" sz="1100" dirty="0"/>
          </a:p>
          <a:p>
            <a:pPr algn="just">
              <a:lnSpc>
                <a:spcPct val="110000"/>
              </a:lnSpc>
            </a:pPr>
            <a:r>
              <a:rPr lang="en-SG" sz="1100" dirty="0"/>
              <a:t>From 2005 to 2017, even though the number of cars sold per year decreased, the average traffic volume entering the city increased. This suggests that car buyers in Singapore </a:t>
            </a:r>
            <a:r>
              <a:rPr lang="en-SG" sz="1100" u="sng" dirty="0">
                <a:solidFill>
                  <a:schemeClr val="tx2">
                    <a:lumMod val="75000"/>
                    <a:lumOff val="25000"/>
                  </a:schemeClr>
                </a:solidFill>
              </a:rPr>
              <a:t>prefer to hold on to their vehicles</a:t>
            </a:r>
            <a:r>
              <a:rPr lang="en-SG" sz="1100" dirty="0">
                <a:solidFill>
                  <a:schemeClr val="tx2">
                    <a:lumMod val="75000"/>
                    <a:lumOff val="25000"/>
                  </a:schemeClr>
                </a:solidFill>
              </a:rPr>
              <a:t> </a:t>
            </a:r>
            <a:r>
              <a:rPr lang="en-SG" sz="1100" dirty="0"/>
              <a:t>as they retain their practical value.</a:t>
            </a:r>
          </a:p>
          <a:p>
            <a:pPr algn="just">
              <a:lnSpc>
                <a:spcPct val="110000"/>
              </a:lnSpc>
            </a:pPr>
            <a:endParaRPr lang="en-SG" sz="1100" dirty="0"/>
          </a:p>
          <a:p>
            <a:pPr algn="just">
              <a:lnSpc>
                <a:spcPct val="110000"/>
              </a:lnSpc>
            </a:pPr>
            <a:r>
              <a:rPr lang="en-SG" sz="1100" dirty="0"/>
              <a:t>In addition, average expressway and arterial road speeds increased by an average of 1.4km/h, suggesting that  </a:t>
            </a:r>
            <a:r>
              <a:rPr lang="en-SG" sz="1100" u="sng" dirty="0">
                <a:solidFill>
                  <a:schemeClr val="tx2">
                    <a:lumMod val="75000"/>
                    <a:lumOff val="25000"/>
                  </a:schemeClr>
                </a:solidFill>
              </a:rPr>
              <a:t>cars are driving at a faster speed</a:t>
            </a:r>
            <a:r>
              <a:rPr lang="en-SG" sz="1100" dirty="0">
                <a:solidFill>
                  <a:schemeClr val="tx2">
                    <a:lumMod val="75000"/>
                    <a:lumOff val="25000"/>
                  </a:schemeClr>
                </a:solidFill>
              </a:rPr>
              <a:t> </a:t>
            </a:r>
            <a:r>
              <a:rPr lang="en-SG" sz="1100" dirty="0"/>
              <a:t>due to greater availability of traffic facilities to reduce congestion e.g. more highways being built.</a:t>
            </a:r>
          </a:p>
          <a:p>
            <a:pPr>
              <a:lnSpc>
                <a:spcPct val="110000"/>
              </a:lnSpc>
            </a:pPr>
            <a:endParaRPr lang="en-SG" sz="800" dirty="0"/>
          </a:p>
        </p:txBody>
      </p:sp>
      <p:pic>
        <p:nvPicPr>
          <p:cNvPr id="26" name="Picture 4" descr="One glowing light bulb in sea of unlit bulbs">
            <a:extLst>
              <a:ext uri="{FF2B5EF4-FFF2-40B4-BE49-F238E27FC236}">
                <a16:creationId xmlns:a16="http://schemas.microsoft.com/office/drawing/2014/main" id="{CC0F9CFC-4488-413D-BCC8-343D8E5B969A}"/>
              </a:ext>
            </a:extLst>
          </p:cNvPr>
          <p:cNvPicPr>
            <a:picLocks noChangeAspect="1"/>
          </p:cNvPicPr>
          <p:nvPr/>
        </p:nvPicPr>
        <p:blipFill rotWithShape="1">
          <a:blip r:embed="rId3"/>
          <a:srcRect l="16350" r="8648" b="-3"/>
          <a:stretch/>
        </p:blipFill>
        <p:spPr>
          <a:xfrm>
            <a:off x="7872590" y="1334488"/>
            <a:ext cx="4189023" cy="4189023"/>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Tree>
    <p:extLst>
      <p:ext uri="{BB962C8B-B14F-4D97-AF65-F5344CB8AC3E}">
        <p14:creationId xmlns:p14="http://schemas.microsoft.com/office/powerpoint/2010/main" val="85249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nvGraphicFramePr>
        <p:xfrm>
          <a:off x="4311257" y="652906"/>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4757594" y="2347846"/>
            <a:ext cx="7177978" cy="1869743"/>
          </a:xfrm>
          <a:prstGeom prst="rect">
            <a:avLst/>
          </a:prstGeom>
          <a:noFill/>
        </p:spPr>
        <p:txBody>
          <a:bodyPr wrap="square" rtlCol="0">
            <a:spAutoFit/>
          </a:bodyPr>
          <a:lstStyle/>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astype() </a:t>
            </a:r>
            <a:r>
              <a:rPr lang="en-US" sz="1050" noProof="1"/>
              <a:t>to set datatype </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pd.DataFrame()</a:t>
            </a:r>
            <a:r>
              <a:rPr lang="en-US" sz="1050" noProof="1"/>
              <a:t> to initialize DataFrame</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.replace({'\$': '', ',': '', regex=True} </a:t>
            </a:r>
            <a:r>
              <a:rPr lang="en-US" sz="1050" noProof="1"/>
              <a:t>to get rid of currency and thousand’s formatting </a:t>
            </a:r>
            <a:r>
              <a:rPr lang="en-US" sz="1050" noProof="1">
                <a:solidFill>
                  <a:schemeClr val="accent1">
                    <a:lumMod val="75000"/>
                  </a:schemeClr>
                </a:solidFill>
              </a:rPr>
              <a:t>with regex</a:t>
            </a:r>
            <a:r>
              <a:rPr lang="en-US" sz="1050" noProof="1"/>
              <a:t> searching</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for x,y in zip(success,total) </a:t>
            </a:r>
            <a:r>
              <a:rPr lang="en-US" sz="1050" noProof="1"/>
              <a:t>to utilize both</a:t>
            </a:r>
            <a:r>
              <a:rPr lang="en-US" sz="1050" i="1" noProof="1"/>
              <a:t> </a:t>
            </a:r>
            <a:r>
              <a:rPr lang="en-US" sz="1050" noProof="1"/>
              <a:t>datasets together to calculate percentage success rate for COE bidding application</a:t>
            </a:r>
          </a:p>
          <a:p>
            <a:pPr marL="171450" indent="-171450">
              <a:buFont typeface="Arial" panose="020B0604020202020204" pitchFamily="34" charset="0"/>
              <a:buChar char="•"/>
            </a:pPr>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69041" y="361780"/>
            <a:ext cx="1615440" cy="369332"/>
          </a:xfrm>
          <a:prstGeom prst="rect">
            <a:avLst/>
          </a:prstGeom>
          <a:noFill/>
        </p:spPr>
        <p:txBody>
          <a:bodyPr wrap="square" rtlCol="0">
            <a:spAutoFit/>
          </a:bodyPr>
          <a:lstStyle/>
          <a:p>
            <a:pPr algn="ctr"/>
            <a:r>
              <a:rPr lang="en-US" dirty="0"/>
              <a:t>Dataset:14</a:t>
            </a:r>
          </a:p>
        </p:txBody>
      </p:sp>
      <p:pic>
        <p:nvPicPr>
          <p:cNvPr id="7" name="Picture 6">
            <a:extLst>
              <a:ext uri="{FF2B5EF4-FFF2-40B4-BE49-F238E27FC236}">
                <a16:creationId xmlns:a16="http://schemas.microsoft.com/office/drawing/2014/main" id="{E2773B05-A6E0-4095-9E48-706242F55E3D}"/>
              </a:ext>
            </a:extLst>
          </p:cNvPr>
          <p:cNvPicPr>
            <a:picLocks noChangeAspect="1"/>
          </p:cNvPicPr>
          <p:nvPr/>
        </p:nvPicPr>
        <p:blipFill>
          <a:blip r:embed="rId8"/>
          <a:stretch>
            <a:fillRect/>
          </a:stretch>
        </p:blipFill>
        <p:spPr>
          <a:xfrm>
            <a:off x="4824989" y="4192317"/>
            <a:ext cx="6959492" cy="2165727"/>
          </a:xfrm>
          <a:prstGeom prst="rect">
            <a:avLst/>
          </a:prstGeom>
        </p:spPr>
      </p:pic>
      <p:sp>
        <p:nvSpPr>
          <p:cNvPr id="12" name="Rectangle 3">
            <a:extLst>
              <a:ext uri="{FF2B5EF4-FFF2-40B4-BE49-F238E27FC236}">
                <a16:creationId xmlns:a16="http://schemas.microsoft.com/office/drawing/2014/main" id="{890897AE-7C20-4810-A403-66C0DE3F8F2F}"/>
              </a:ext>
            </a:extLst>
          </p:cNvPr>
          <p:cNvSpPr>
            <a:spLocks noChangeArrowheads="1"/>
          </p:cNvSpPr>
          <p:nvPr/>
        </p:nvSpPr>
        <p:spPr bwMode="auto">
          <a:xfrm>
            <a:off x="234850" y="1002732"/>
            <a:ext cx="4299575" cy="535531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replace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regex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F79C6"/>
                </a:solidFill>
                <a:effectLst/>
                <a:latin typeface="Arial Unicode MS"/>
                <a:ea typeface="JetBrains Mono"/>
              </a:rPr>
              <a:t>True</a:t>
            </a:r>
            <a:r>
              <a:rPr kumimoji="0" lang="en-US" altLang="en-US" sz="600" b="1" i="0" u="none" strike="noStrike" cap="none" normalizeH="0" baseline="0" noProof="1">
                <a:ln>
                  <a:noFill/>
                </a:ln>
                <a:solidFill>
                  <a:srgbClr val="BD93F9"/>
                </a:solidFill>
                <a:effectLst/>
                <a:latin typeface="Arial Unicode MS"/>
                <a:ea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98AFFF"/>
                </a:solidFill>
                <a:effectLst/>
                <a:latin typeface="Arial Unicode MS"/>
                <a:ea typeface="JetBrains Mono"/>
              </a:rPr>
              <a:t>#clean data using regex and replace functions to remove currency formatting</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0" i="0" u="none" strike="noStrike" cap="none" normalizeH="0" baseline="0" noProof="1">
                <a:ln>
                  <a:noFill/>
                </a:ln>
                <a:solidFill>
                  <a:srgbClr val="50FA7B"/>
                </a:solidFill>
                <a:effectLst/>
                <a:latin typeface="Arial Unicode MS"/>
                <a:ea typeface="JetBrains Mono"/>
              </a:rPr>
              <a:t>drop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'Bidding Exercise'</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'Announcement Date'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axis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0" i="0" u="none" strike="noStrike" cap="none" normalizeH="0" baseline="0" noProof="1">
                <a:ln>
                  <a:noFill/>
                </a:ln>
                <a:solidFill>
                  <a:srgbClr val="50FA7B"/>
                </a:solidFill>
                <a:effectLst/>
                <a:latin typeface="Arial Unicode MS"/>
                <a:ea typeface="JetBrains Mono"/>
              </a:rPr>
              <a:t>set_index</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cols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df21.columns.</a:t>
            </a:r>
            <a:r>
              <a:rPr kumimoji="0" lang="en-US" altLang="en-US" sz="600" b="0" i="0" u="none" strike="noStrike" cap="none" normalizeH="0" baseline="0" noProof="1">
                <a:ln>
                  <a:noFill/>
                </a:ln>
                <a:solidFill>
                  <a:srgbClr val="50FA7B"/>
                </a:solidFill>
                <a:effectLst/>
                <a:latin typeface="Arial Unicode MS"/>
                <a:ea typeface="JetBrains Mono"/>
              </a:rPr>
              <a:t>tolist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cols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astype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int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0" i="0" u="none" strike="noStrike" cap="none" normalizeH="0" baseline="0" noProof="1">
                <a:ln>
                  <a:noFill/>
                </a:ln>
                <a:solidFill>
                  <a:srgbClr val="50FA7B"/>
                </a:solidFill>
                <a:effectLst/>
                <a:latin typeface="Arial Unicode MS"/>
                <a:ea typeface="JetBrains Mono"/>
              </a:rPr>
              <a:t>reset_index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g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sns.</a:t>
            </a:r>
            <a:r>
              <a:rPr kumimoji="0" lang="en-US" altLang="en-US" sz="600" b="0" i="0" u="none" strike="noStrike" cap="none" normalizeH="0" baseline="0" noProof="1">
                <a:ln>
                  <a:noFill/>
                </a:ln>
                <a:solidFill>
                  <a:srgbClr val="50FA7B"/>
                </a:solidFill>
                <a:effectLst/>
                <a:latin typeface="Arial Unicode MS"/>
                <a:ea typeface="JetBrains Mono"/>
              </a:rPr>
              <a:t>boxplot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0" i="0" u="none" strike="noStrike" cap="none" normalizeH="0" baseline="0" noProof="1">
                <a:ln>
                  <a:noFill/>
                </a:ln>
                <a:solidFill>
                  <a:srgbClr val="F8F8F2"/>
                </a:solidFill>
                <a:effectLst/>
                <a:latin typeface="Arial Unicode MS"/>
                <a:ea typeface="JetBrains Mono"/>
              </a:rPr>
              <a:t>,</a:t>
            </a:r>
            <a:br>
              <a:rPr kumimoji="0" lang="en-US" altLang="en-US" sz="600" b="0" i="0" u="none" strike="noStrike" cap="none" normalizeH="0" baseline="0" noProof="1">
                <a:ln>
                  <a:noFill/>
                </a:ln>
                <a:solidFill>
                  <a:srgbClr val="F8F8F2"/>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categories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success_rate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premium_dev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premium_dev_currency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category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categories</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list_values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list_values_percentage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success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array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'Number of Successful Bids'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array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Bids Received'</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x,y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BD93F9"/>
                </a:solidFill>
                <a:effectLst/>
                <a:latin typeface="Arial Unicode MS"/>
                <a:ea typeface="JetBrains Mono"/>
              </a:rPr>
              <a:t>zip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success,total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list_values.</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round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100</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success_rate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list_values</a:t>
            </a:r>
            <a:br>
              <a:rPr kumimoji="0" lang="en-US" altLang="en-US" sz="600" b="0" i="0" u="none" strike="noStrike" cap="none" normalizeH="0" baseline="0" noProof="1">
                <a:ln>
                  <a:noFill/>
                </a:ln>
                <a:solidFill>
                  <a:srgbClr val="F8F8F2"/>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    premium_dev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round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std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2</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1" i="0" u="none" strike="noStrike" cap="none" normalizeH="0" baseline="0" noProof="1">
                <a:ln>
                  <a:noFill/>
                </a:ln>
                <a:solidFill>
                  <a:srgbClr val="BD93F9"/>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premium_dev_currency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"${:,.2f}"</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50FA7B"/>
                </a:solidFill>
                <a:effectLst/>
                <a:latin typeface="Arial Unicode MS"/>
                <a:ea typeface="JetBrains Mono"/>
              </a:rPr>
              <a:t>format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round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category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'Quota Premium'</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std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2</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percentage_stacked_df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DataFrame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success_rate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premium_dev_currency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Series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premium_dev_currency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premium_dev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Series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premium_dev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success_rate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round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percentage_stacked_df.</a:t>
            </a:r>
            <a:r>
              <a:rPr kumimoji="0" lang="en-US" altLang="en-US" sz="600" b="0" i="0" u="none" strike="noStrike" cap="none" normalizeH="0" baseline="0" noProof="1">
                <a:ln>
                  <a:noFill/>
                </a:ln>
                <a:solidFill>
                  <a:srgbClr val="50FA7B"/>
                </a:solidFill>
                <a:effectLst/>
                <a:latin typeface="Arial Unicode MS"/>
                <a:ea typeface="JetBrains Mono"/>
              </a:rPr>
              <a:t>std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percentage_stacked_df</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'Standard Deviation for COE Premiums:'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premium_dev_currency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\n</a:t>
            </a:r>
            <a:r>
              <a:rPr kumimoji="0" lang="en-US" altLang="en-US" sz="600" b="0" i="0" u="none" strike="noStrike" cap="none" normalizeH="0" baseline="0" noProof="1">
                <a:ln>
                  <a:noFill/>
                </a:ln>
                <a:solidFill>
                  <a:srgbClr val="F1FA8C"/>
                </a:solidFill>
                <a:effectLst/>
                <a:latin typeface="Arial Unicode MS"/>
                <a:ea typeface="JetBrains Mono"/>
              </a:rPr>
              <a:t>Standard Deviation for COE Success Rate:'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success_rate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df21.</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Data/(14) All Combined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percentage_stacked_df.</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Data/(14) Bid Success Rate All Years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premium_dev.</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Data/(14) COE Premium Standard Deviation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success_rate.</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Data/(14) Bid Success Rate Standard Deviation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66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9" end="9"/>
                                            </p:txEl>
                                          </p:spTgt>
                                        </p:tgtEl>
                                        <p:attrNameLst>
                                          <p:attrName>style.visibility</p:attrName>
                                        </p:attrNameLst>
                                      </p:cBhvr>
                                      <p:to>
                                        <p:strVal val="visible"/>
                                      </p:to>
                                    </p:set>
                                    <p:animEffect transition="in" filter="fade">
                                      <p:cBhvr>
                                        <p:cTn id="37"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18A36-79DB-495D-AE30-7B5DCF0CF1CB}"/>
              </a:ext>
            </a:extLst>
          </p:cNvPr>
          <p:cNvSpPr>
            <a:spLocks noGrp="1"/>
          </p:cNvSpPr>
          <p:nvPr>
            <p:ph type="title"/>
          </p:nvPr>
        </p:nvSpPr>
        <p:spPr>
          <a:xfrm>
            <a:off x="1191764" y="-66432"/>
            <a:ext cx="5524143" cy="1556725"/>
          </a:xfrm>
        </p:spPr>
        <p:txBody>
          <a:bodyPr anchor="b">
            <a:normAutofit/>
          </a:bodyPr>
          <a:lstStyle/>
          <a:p>
            <a:r>
              <a:rPr lang="en-SG" dirty="0"/>
              <a:t>Explanation of insights</a:t>
            </a:r>
          </a:p>
        </p:txBody>
      </p:sp>
      <p:sp>
        <p:nvSpPr>
          <p:cNvPr id="3" name="Content Placeholder 2">
            <a:extLst>
              <a:ext uri="{FF2B5EF4-FFF2-40B4-BE49-F238E27FC236}">
                <a16:creationId xmlns:a16="http://schemas.microsoft.com/office/drawing/2014/main" id="{AAC7AC91-BC21-4954-9449-CAD3FD113785}"/>
              </a:ext>
            </a:extLst>
          </p:cNvPr>
          <p:cNvSpPr>
            <a:spLocks noGrp="1"/>
          </p:cNvSpPr>
          <p:nvPr>
            <p:ph idx="1"/>
          </p:nvPr>
        </p:nvSpPr>
        <p:spPr>
          <a:xfrm>
            <a:off x="6020338" y="2342662"/>
            <a:ext cx="5701405" cy="4413738"/>
          </a:xfrm>
        </p:spPr>
        <p:txBody>
          <a:bodyPr>
            <a:normAutofit/>
          </a:bodyPr>
          <a:lstStyle/>
          <a:p>
            <a:pPr algn="just">
              <a:lnSpc>
                <a:spcPct val="110000"/>
              </a:lnSpc>
            </a:pPr>
            <a:r>
              <a:rPr lang="en-SG" sz="1000" dirty="0"/>
              <a:t>There were columns where the dataset had special characters such as dollar signs ($) and commas (,). To get rid of this, I used the </a:t>
            </a:r>
            <a:r>
              <a:rPr lang="en-SG" sz="1000" dirty="0">
                <a:solidFill>
                  <a:schemeClr val="accent2"/>
                </a:solidFill>
              </a:rPr>
              <a:t>.replace() </a:t>
            </a:r>
            <a:r>
              <a:rPr lang="en-SG" sz="1000" dirty="0"/>
              <a:t>function alongside regex to ensure that all the weird formatting of data was cleansed and ready to be wrangled</a:t>
            </a:r>
          </a:p>
          <a:p>
            <a:pPr algn="just">
              <a:lnSpc>
                <a:spcPct val="110000"/>
              </a:lnSpc>
            </a:pPr>
            <a:r>
              <a:rPr lang="en-SG" sz="1000" dirty="0"/>
              <a:t>After cleansing the data, I plotted the distribution of prices per category, Cat A, B, C , D and E to view the </a:t>
            </a:r>
            <a:r>
              <a:rPr lang="en-SG" sz="1000" dirty="0">
                <a:solidFill>
                  <a:schemeClr val="accent2"/>
                </a:solidFill>
              </a:rPr>
              <a:t>trend of COE Premiums</a:t>
            </a:r>
            <a:r>
              <a:rPr lang="en-SG" sz="1000" dirty="0"/>
              <a:t> for each category and formatted it with ($) and (,) respectively. </a:t>
            </a:r>
          </a:p>
          <a:p>
            <a:pPr algn="just">
              <a:lnSpc>
                <a:spcPct val="110000"/>
              </a:lnSpc>
            </a:pPr>
            <a:r>
              <a:rPr lang="en-SG" sz="1000" dirty="0"/>
              <a:t>As we can see, cat E has the largest interquartile range, and the greatest standard deviation, </a:t>
            </a:r>
            <a:r>
              <a:rPr lang="en-US" sz="1000" dirty="0"/>
              <a:t>indicating that the central portion of the data spread out further and that the COE Premiums for cars within Cat E are incredibly inconsistent, suggesting internal market volatility, as is the case for additional premiums incurred for the privilege choosing any type of vehicle, which can add </a:t>
            </a:r>
            <a:r>
              <a:rPr lang="en-US" sz="1000" dirty="0">
                <a:solidFill>
                  <a:schemeClr val="accent2"/>
                </a:solidFill>
              </a:rPr>
              <a:t>lots of variability</a:t>
            </a:r>
            <a:r>
              <a:rPr lang="en-US" sz="1000" dirty="0"/>
              <a:t> in terms of vehicle brands, models and vehicle category type</a:t>
            </a:r>
            <a:endParaRPr lang="en-SG" sz="1000" dirty="0"/>
          </a:p>
          <a:p>
            <a:pPr algn="just">
              <a:lnSpc>
                <a:spcPct val="110000"/>
              </a:lnSpc>
            </a:pPr>
            <a:r>
              <a:rPr lang="en-SG" sz="1000" dirty="0"/>
              <a:t>For Cat D, the motorcycles, we can see that the distribution for the COE Premiums for motorcycles is  a lot smaller in terms of interquartile range, and they come in the lowest in terms of standard deviation. This can mean that the COE premiums for motorcycles are often fixed and non-negotiable, suggesting that there is </a:t>
            </a:r>
            <a:r>
              <a:rPr lang="en-SG" sz="1000" dirty="0">
                <a:solidFill>
                  <a:schemeClr val="accent2"/>
                </a:solidFill>
              </a:rPr>
              <a:t>market stability </a:t>
            </a:r>
            <a:r>
              <a:rPr lang="en-SG" sz="1000" dirty="0"/>
              <a:t>for the sales of motorcycles and their respective COE premiums due to their low interquartile range </a:t>
            </a:r>
            <a:r>
              <a:rPr lang="en-SG" sz="1000" i="1" dirty="0"/>
              <a:t>and </a:t>
            </a:r>
            <a:r>
              <a:rPr lang="en-SG" sz="1000" dirty="0"/>
              <a:t>standard deviation</a:t>
            </a:r>
          </a:p>
          <a:p>
            <a:pPr algn="just">
              <a:lnSpc>
                <a:spcPct val="110000"/>
              </a:lnSpc>
            </a:pPr>
            <a:r>
              <a:rPr lang="en-SG" sz="1000" dirty="0"/>
              <a:t>The category with the largest interquartile range is Cat B, for cars above 1600cc or 97kW, often associated as family cars and luxury cars. Due to the </a:t>
            </a:r>
            <a:r>
              <a:rPr lang="en-SG" sz="1000" dirty="0">
                <a:solidFill>
                  <a:schemeClr val="accent2"/>
                </a:solidFill>
              </a:rPr>
              <a:t>ambiguity and range of features offered</a:t>
            </a:r>
            <a:r>
              <a:rPr lang="en-SG" sz="1000" dirty="0"/>
              <a:t> in car models in Cat B, this creates a more </a:t>
            </a:r>
            <a:r>
              <a:rPr lang="en-SG" sz="1000" dirty="0">
                <a:solidFill>
                  <a:schemeClr val="accent2"/>
                </a:solidFill>
              </a:rPr>
              <a:t>volatile and unstable market</a:t>
            </a:r>
            <a:r>
              <a:rPr lang="en-SG" sz="1000" dirty="0"/>
              <a:t>, which applies itself similarly to its respective COE Premiums, coming in a close second in standard deviation for COE Premiums.</a:t>
            </a:r>
          </a:p>
          <a:p>
            <a:pPr>
              <a:lnSpc>
                <a:spcPct val="110000"/>
              </a:lnSpc>
            </a:pPr>
            <a:endParaRPr lang="en-SG" sz="900" dirty="0"/>
          </a:p>
        </p:txBody>
      </p:sp>
      <p:pic>
        <p:nvPicPr>
          <p:cNvPr id="17" name="Picture 16">
            <a:extLst>
              <a:ext uri="{FF2B5EF4-FFF2-40B4-BE49-F238E27FC236}">
                <a16:creationId xmlns:a16="http://schemas.microsoft.com/office/drawing/2014/main" id="{72253783-813D-4B5F-9783-5CD837C9DF82}"/>
              </a:ext>
            </a:extLst>
          </p:cNvPr>
          <p:cNvPicPr>
            <a:picLocks noChangeAspect="1"/>
          </p:cNvPicPr>
          <p:nvPr/>
        </p:nvPicPr>
        <p:blipFill>
          <a:blip r:embed="rId3"/>
          <a:stretch>
            <a:fillRect/>
          </a:stretch>
        </p:blipFill>
        <p:spPr>
          <a:xfrm>
            <a:off x="9601481" y="493324"/>
            <a:ext cx="2120262" cy="1626109"/>
          </a:xfrm>
          <a:prstGeom prst="rect">
            <a:avLst/>
          </a:prstGeom>
        </p:spPr>
      </p:pic>
      <p:pic>
        <p:nvPicPr>
          <p:cNvPr id="9" name="Picture 8">
            <a:extLst>
              <a:ext uri="{FF2B5EF4-FFF2-40B4-BE49-F238E27FC236}">
                <a16:creationId xmlns:a16="http://schemas.microsoft.com/office/drawing/2014/main" id="{0A50F539-14CD-4FCA-BBFD-6AABD137669D}"/>
              </a:ext>
            </a:extLst>
          </p:cNvPr>
          <p:cNvPicPr>
            <a:picLocks noChangeAspect="1"/>
          </p:cNvPicPr>
          <p:nvPr/>
        </p:nvPicPr>
        <p:blipFill>
          <a:blip r:embed="rId4"/>
          <a:stretch>
            <a:fillRect/>
          </a:stretch>
        </p:blipFill>
        <p:spPr>
          <a:xfrm>
            <a:off x="170531" y="2342662"/>
            <a:ext cx="5849807" cy="2910279"/>
          </a:xfrm>
          <a:prstGeom prst="rect">
            <a:avLst/>
          </a:prstGeom>
        </p:spPr>
      </p:pic>
    </p:spTree>
    <p:extLst>
      <p:ext uri="{BB962C8B-B14F-4D97-AF65-F5344CB8AC3E}">
        <p14:creationId xmlns:p14="http://schemas.microsoft.com/office/powerpoint/2010/main" val="42658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721-0F32-45B9-997F-93E9756E0762}"/>
              </a:ext>
            </a:extLst>
          </p:cNvPr>
          <p:cNvSpPr>
            <a:spLocks noGrp="1"/>
          </p:cNvSpPr>
          <p:nvPr>
            <p:ph type="title"/>
          </p:nvPr>
        </p:nvSpPr>
        <p:spPr>
          <a:xfrm>
            <a:off x="287886" y="-442471"/>
            <a:ext cx="10241280" cy="1234440"/>
          </a:xfrm>
        </p:spPr>
        <p:txBody>
          <a:bodyPr/>
          <a:lstStyle/>
          <a:p>
            <a:r>
              <a:rPr lang="en-US" dirty="0"/>
              <a:t>Data cleaning &amp; Wrangling</a:t>
            </a:r>
          </a:p>
        </p:txBody>
      </p:sp>
      <p:graphicFrame>
        <p:nvGraphicFramePr>
          <p:cNvPr id="13" name="TextBox 10">
            <a:extLst>
              <a:ext uri="{FF2B5EF4-FFF2-40B4-BE49-F238E27FC236}">
                <a16:creationId xmlns:a16="http://schemas.microsoft.com/office/drawing/2014/main" id="{B1B3C8E8-2E45-44DD-BFCC-2BAEE80242E3}"/>
              </a:ext>
            </a:extLst>
          </p:cNvPr>
          <p:cNvGraphicFramePr/>
          <p:nvPr>
            <p:extLst>
              <p:ext uri="{D42A27DB-BD31-4B8C-83A1-F6EECF244321}">
                <p14:modId xmlns:p14="http://schemas.microsoft.com/office/powerpoint/2010/main" val="3249553816"/>
              </p:ext>
            </p:extLst>
          </p:nvPr>
        </p:nvGraphicFramePr>
        <p:xfrm>
          <a:off x="-246618" y="725157"/>
          <a:ext cx="7213994" cy="1886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6AB160B0-126B-4210-B515-7B1FCBD99079}"/>
              </a:ext>
            </a:extLst>
          </p:cNvPr>
          <p:cNvSpPr txBox="1"/>
          <p:nvPr/>
        </p:nvSpPr>
        <p:spPr>
          <a:xfrm>
            <a:off x="88654" y="2749043"/>
            <a:ext cx="3536255" cy="3323987"/>
          </a:xfrm>
          <a:prstGeom prst="rect">
            <a:avLst/>
          </a:prstGeom>
          <a:noFill/>
        </p:spPr>
        <p:txBody>
          <a:bodyPr wrap="square" rtlCol="0">
            <a:spAutoFit/>
          </a:bodyPr>
          <a:lstStyle/>
          <a:p>
            <a:pPr marL="171450" indent="-171450">
              <a:buFont typeface="Arial" panose="020B0604020202020204" pitchFamily="34" charset="0"/>
              <a:buChar char="•"/>
            </a:pPr>
            <a:r>
              <a:rPr lang="en-US" sz="1050" noProof="1">
                <a:solidFill>
                  <a:schemeClr val="tx2">
                    <a:lumMod val="75000"/>
                    <a:lumOff val="25000"/>
                  </a:schemeClr>
                </a:solidFill>
              </a:rPr>
              <a:t>.isna().sum() </a:t>
            </a:r>
            <a:r>
              <a:rPr lang="en-US" sz="1050" noProof="1"/>
              <a:t>to check for null values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np.unique(df["Year"]) </a:t>
            </a:r>
            <a:r>
              <a:rPr lang="en-US" sz="1050" noProof="1"/>
              <a:t>to retrieve unique years</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 dict(zip()) </a:t>
            </a:r>
            <a:r>
              <a:rPr lang="en-US" sz="1050" noProof="1"/>
              <a:t>usage of dict() and zip() functions to create dictionary with road length values</a:t>
            </a:r>
          </a:p>
          <a:p>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df_total.to_frame().reset_index()</a:t>
            </a:r>
            <a:r>
              <a:rPr lang="en-US" sz="1050" noProof="1"/>
              <a:t> to create a DataFrame and reset its index</a:t>
            </a:r>
          </a:p>
          <a:p>
            <a:pPr marL="171450" indent="-171450">
              <a:buFont typeface="Arial" panose="020B0604020202020204" pitchFamily="34" charset="0"/>
              <a:buChar char="•"/>
            </a:pPr>
            <a:endParaRPr lang="en-US" sz="1050" noProof="1"/>
          </a:p>
          <a:p>
            <a:pPr marL="171450" indent="-171450">
              <a:buFont typeface="Arial" panose="020B0604020202020204" pitchFamily="34" charset="0"/>
              <a:buChar char="•"/>
            </a:pPr>
            <a:r>
              <a:rPr lang="en-US" sz="1050" noProof="1">
                <a:solidFill>
                  <a:schemeClr val="tx2">
                    <a:lumMod val="75000"/>
                    <a:lumOff val="25000"/>
                  </a:schemeClr>
                </a:solidFill>
              </a:rPr>
              <a:t>.rename(columns={0:'Total','index':'Year’}) </a:t>
            </a:r>
            <a:r>
              <a:rPr lang="en-US" sz="1050" noProof="1"/>
              <a:t>to rename columns for ease of understanding</a:t>
            </a:r>
          </a:p>
          <a:p>
            <a:pPr marL="171450" indent="-171450">
              <a:buFont typeface="Arial" panose="020B0604020202020204" pitchFamily="34" charset="0"/>
              <a:buChar char="•"/>
            </a:pPr>
            <a:endParaRPr lang="en-US" sz="1050" noProof="1">
              <a:solidFill>
                <a:schemeClr val="tx2">
                  <a:lumMod val="75000"/>
                  <a:lumOff val="25000"/>
                </a:schemeClr>
              </a:solidFill>
            </a:endParaRPr>
          </a:p>
          <a:p>
            <a:pPr marL="171450" indent="-171450">
              <a:buFont typeface="Arial" panose="020B0604020202020204" pitchFamily="34" charset="0"/>
              <a:buChar char="•"/>
            </a:pPr>
            <a:r>
              <a:rPr lang="en-US" sz="1050" noProof="1">
                <a:solidFill>
                  <a:schemeClr val="tx2">
                    <a:lumMod val="75000"/>
                    <a:lumOff val="25000"/>
                  </a:schemeClr>
                </a:solidFill>
              </a:rPr>
              <a:t>stockModel = sm.OLS.from_formula("Total ~ 	Year", data=df_total).fit(), stockPredicts = stockModel.predict() </a:t>
            </a:r>
          </a:p>
          <a:p>
            <a:r>
              <a:rPr lang="en-US" sz="1050" noProof="1">
                <a:solidFill>
                  <a:schemeClr val="tx2">
                    <a:lumMod val="75000"/>
                    <a:lumOff val="25000"/>
                  </a:schemeClr>
                </a:solidFill>
              </a:rPr>
              <a:t>     </a:t>
            </a:r>
            <a:r>
              <a:rPr lang="en-US" sz="1050" noProof="1"/>
              <a:t>To check fit of data using linear regression</a:t>
            </a:r>
          </a:p>
          <a:p>
            <a:pPr marL="171450" indent="-171450">
              <a:buFont typeface="Arial" panose="020B0604020202020204" pitchFamily="34" charset="0"/>
              <a:buChar char="•"/>
            </a:pPr>
            <a:r>
              <a:rPr lang="en-US" sz="1050" noProof="1">
                <a:solidFill>
                  <a:schemeClr val="tx2">
                    <a:lumMod val="75000"/>
                    <a:lumOff val="25000"/>
                  </a:schemeClr>
                </a:solidFill>
              </a:rPr>
              <a:t>read_csv() </a:t>
            </a:r>
            <a:r>
              <a:rPr lang="en-US" sz="1050" noProof="1"/>
              <a:t>&amp;</a:t>
            </a:r>
            <a:r>
              <a:rPr lang="en-US" sz="1050" noProof="1">
                <a:solidFill>
                  <a:schemeClr val="tx2">
                    <a:lumMod val="75000"/>
                    <a:lumOff val="25000"/>
                  </a:schemeClr>
                </a:solidFill>
              </a:rPr>
              <a:t> to_csv() </a:t>
            </a:r>
            <a:r>
              <a:rPr lang="en-US" sz="1050" noProof="1"/>
              <a:t>to read the original data and write the cleaned data for DAVI visualization analysis</a:t>
            </a:r>
          </a:p>
          <a:p>
            <a:endParaRPr lang="en-US" sz="1050" dirty="0"/>
          </a:p>
          <a:p>
            <a:pPr marL="171450" indent="-171450">
              <a:buFont typeface="Arial" panose="020B0604020202020204" pitchFamily="34" charset="0"/>
              <a:buChar char="•"/>
            </a:pPr>
            <a:endParaRPr lang="en-US" sz="1050" dirty="0"/>
          </a:p>
        </p:txBody>
      </p:sp>
      <p:sp>
        <p:nvSpPr>
          <p:cNvPr id="18" name="TextBox 17">
            <a:extLst>
              <a:ext uri="{FF2B5EF4-FFF2-40B4-BE49-F238E27FC236}">
                <a16:creationId xmlns:a16="http://schemas.microsoft.com/office/drawing/2014/main" id="{B7B7241C-234E-4657-BBEA-6F9B5165A4F2}"/>
              </a:ext>
            </a:extLst>
          </p:cNvPr>
          <p:cNvSpPr txBox="1"/>
          <p:nvPr/>
        </p:nvSpPr>
        <p:spPr>
          <a:xfrm>
            <a:off x="10143641" y="355825"/>
            <a:ext cx="1615440" cy="369332"/>
          </a:xfrm>
          <a:prstGeom prst="rect">
            <a:avLst/>
          </a:prstGeom>
          <a:noFill/>
        </p:spPr>
        <p:txBody>
          <a:bodyPr wrap="square" rtlCol="0">
            <a:spAutoFit/>
          </a:bodyPr>
          <a:lstStyle/>
          <a:p>
            <a:pPr algn="ctr"/>
            <a:r>
              <a:rPr lang="en-US" dirty="0"/>
              <a:t>Dataset: 4</a:t>
            </a:r>
          </a:p>
        </p:txBody>
      </p:sp>
      <p:sp>
        <p:nvSpPr>
          <p:cNvPr id="7" name="Rectangle 3">
            <a:extLst>
              <a:ext uri="{FF2B5EF4-FFF2-40B4-BE49-F238E27FC236}">
                <a16:creationId xmlns:a16="http://schemas.microsoft.com/office/drawing/2014/main" id="{41806A83-9CBE-4564-ADEC-F7300FA37079}"/>
              </a:ext>
            </a:extLst>
          </p:cNvPr>
          <p:cNvSpPr>
            <a:spLocks noChangeArrowheads="1"/>
          </p:cNvSpPr>
          <p:nvPr/>
        </p:nvSpPr>
        <p:spPr bwMode="auto">
          <a:xfrm>
            <a:off x="7241247" y="732381"/>
            <a:ext cx="1167307"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98AFFF"/>
                </a:solidFill>
                <a:effectLst/>
                <a:latin typeface="Arial Unicode MS"/>
                <a:ea typeface="JetBrains Mono"/>
              </a:rPr>
              <a:t>#print data analysis output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stockModel.params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BD93F9"/>
                </a:solidFill>
                <a:effectLst/>
                <a:latin typeface="Arial Unicode MS"/>
                <a:ea typeface="JetBrains Mono"/>
              </a:rPr>
              <a:t>print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summary</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scatter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y</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 </a:t>
            </a:r>
            <a:r>
              <a:rPr kumimoji="0" lang="en-US" altLang="en-US" sz="600" b="0" i="0" u="none" strike="noStrike" cap="none" normalizeH="0" baseline="0" noProof="1">
                <a:ln>
                  <a:noFill/>
                </a:ln>
                <a:solidFill>
                  <a:srgbClr val="6272A4"/>
                </a:solidFill>
                <a:effectLst/>
                <a:latin typeface="Arial Unicode MS"/>
                <a:ea typeface="JetBrains Mono"/>
              </a:rPr>
              <a:t>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noProof="1">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noProof="1">
              <a:ln>
                <a:noFill/>
              </a:ln>
              <a:solidFill>
                <a:srgbClr val="BD93F9"/>
              </a:solidFill>
              <a:effectLst/>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600" b="1" noProof="1">
              <a:solidFill>
                <a:srgbClr val="BD93F9"/>
              </a:solidFill>
              <a:latin typeface="Arial Unicode MS"/>
              <a:ea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 best fit line Y = C + M * X</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m,c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polyfit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y, </a:t>
            </a:r>
            <a:r>
              <a:rPr kumimoji="0" lang="en-US" altLang="en-US" sz="600" b="0" i="0" u="none" strike="noStrike" cap="none" normalizeH="0" baseline="0" noProof="1">
                <a:ln>
                  <a:noFill/>
                </a:ln>
                <a:solidFill>
                  <a:srgbClr val="6272A4"/>
                </a:solidFill>
                <a:effectLst/>
                <a:latin typeface="Arial Unicode MS"/>
                <a:ea typeface="JetBrains Mono"/>
              </a:rPr>
              <a:t>deg</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1</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plot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c</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m</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x, </a:t>
            </a:r>
            <a:r>
              <a:rPr kumimoji="0" lang="en-US" altLang="en-US" sz="600" b="0" i="0" u="none" strike="noStrike" cap="none" normalizeH="0" baseline="0" noProof="1">
                <a:ln>
                  <a:noFill/>
                </a:ln>
                <a:solidFill>
                  <a:srgbClr val="F1FA8C"/>
                </a:solidFill>
                <a:effectLst/>
                <a:latin typeface="Arial Unicode MS"/>
                <a:ea typeface="JetBrains Mono"/>
              </a:rPr>
              <a:t>'r-’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xlabel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ylabel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plt.</a:t>
            </a:r>
            <a:r>
              <a:rPr kumimoji="0" lang="en-US" altLang="en-US" sz="600" b="0" i="0" u="none" strike="noStrike" cap="none" normalizeH="0" baseline="0" noProof="1">
                <a:ln>
                  <a:noFill/>
                </a:ln>
                <a:solidFill>
                  <a:srgbClr val="50FA7B"/>
                </a:solidFill>
                <a:effectLst/>
                <a:latin typeface="Arial Unicode MS"/>
                <a:ea typeface="JetBrains Mono"/>
              </a:rPr>
              <a:t>show</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dirty="0">
                <a:ln>
                  <a:noFill/>
                </a:ln>
                <a:solidFill>
                  <a:srgbClr val="BD93F9"/>
                </a:solidFill>
                <a:effectLst/>
                <a:latin typeface="Arial Unicode MS"/>
                <a:ea typeface="JetBrains Mono"/>
              </a:rPr>
            </a:br>
            <a:endParaRPr kumimoji="0" lang="en-US" altLang="en-US" sz="600" b="1" i="0" u="none" strike="noStrike" cap="none" normalizeH="0" baseline="0" dirty="0">
              <a:ln>
                <a:noFill/>
              </a:ln>
              <a:solidFill>
                <a:srgbClr val="BD93F9"/>
              </a:solidFill>
              <a:effectLst/>
              <a:latin typeface="Arial Unicode MS"/>
              <a:ea typeface="JetBrains Mono"/>
            </a:endParaRPr>
          </a:p>
        </p:txBody>
      </p:sp>
      <p:pic>
        <p:nvPicPr>
          <p:cNvPr id="9" name="Picture 8">
            <a:extLst>
              <a:ext uri="{FF2B5EF4-FFF2-40B4-BE49-F238E27FC236}">
                <a16:creationId xmlns:a16="http://schemas.microsoft.com/office/drawing/2014/main" id="{89855154-2FE7-4931-942E-4908D4859156}"/>
              </a:ext>
            </a:extLst>
          </p:cNvPr>
          <p:cNvPicPr>
            <a:picLocks noChangeAspect="1"/>
          </p:cNvPicPr>
          <p:nvPr/>
        </p:nvPicPr>
        <p:blipFill>
          <a:blip r:embed="rId8"/>
          <a:stretch>
            <a:fillRect/>
          </a:stretch>
        </p:blipFill>
        <p:spPr>
          <a:xfrm>
            <a:off x="3704600" y="2749043"/>
            <a:ext cx="3930410" cy="1546577"/>
          </a:xfrm>
          <a:prstGeom prst="rect">
            <a:avLst/>
          </a:prstGeom>
          <a:ln>
            <a:solidFill>
              <a:schemeClr val="tx2">
                <a:lumMod val="75000"/>
                <a:lumOff val="25000"/>
              </a:schemeClr>
            </a:solidFill>
          </a:ln>
        </p:spPr>
      </p:pic>
      <p:pic>
        <p:nvPicPr>
          <p:cNvPr id="17" name="Picture 16">
            <a:extLst>
              <a:ext uri="{FF2B5EF4-FFF2-40B4-BE49-F238E27FC236}">
                <a16:creationId xmlns:a16="http://schemas.microsoft.com/office/drawing/2014/main" id="{8ED26F32-2A38-4A90-90B9-4E2636456F28}"/>
              </a:ext>
            </a:extLst>
          </p:cNvPr>
          <p:cNvPicPr>
            <a:picLocks noChangeAspect="1"/>
          </p:cNvPicPr>
          <p:nvPr/>
        </p:nvPicPr>
        <p:blipFill rotWithShape="1">
          <a:blip r:embed="rId9"/>
          <a:srcRect l="15322"/>
          <a:stretch/>
        </p:blipFill>
        <p:spPr>
          <a:xfrm>
            <a:off x="9182100" y="2749043"/>
            <a:ext cx="2758818" cy="3589979"/>
          </a:xfrm>
          <a:prstGeom prst="rect">
            <a:avLst/>
          </a:prstGeom>
          <a:ln>
            <a:solidFill>
              <a:schemeClr val="tx2">
                <a:lumMod val="75000"/>
                <a:lumOff val="25000"/>
              </a:schemeClr>
            </a:solidFill>
          </a:ln>
        </p:spPr>
      </p:pic>
      <p:pic>
        <p:nvPicPr>
          <p:cNvPr id="20" name="Picture 19">
            <a:extLst>
              <a:ext uri="{FF2B5EF4-FFF2-40B4-BE49-F238E27FC236}">
                <a16:creationId xmlns:a16="http://schemas.microsoft.com/office/drawing/2014/main" id="{E4C0ECFF-20A2-4203-83E4-BC296E268A8A}"/>
              </a:ext>
            </a:extLst>
          </p:cNvPr>
          <p:cNvPicPr>
            <a:picLocks noChangeAspect="1"/>
          </p:cNvPicPr>
          <p:nvPr/>
        </p:nvPicPr>
        <p:blipFill rotWithShape="1">
          <a:blip r:embed="rId10"/>
          <a:srcRect l="11701" t="12202" r="20800"/>
          <a:stretch/>
        </p:blipFill>
        <p:spPr>
          <a:xfrm>
            <a:off x="7793324" y="2751172"/>
            <a:ext cx="1230461" cy="3589979"/>
          </a:xfrm>
          <a:prstGeom prst="rect">
            <a:avLst/>
          </a:prstGeom>
          <a:ln>
            <a:solidFill>
              <a:schemeClr val="tx2">
                <a:lumMod val="75000"/>
                <a:lumOff val="25000"/>
              </a:schemeClr>
            </a:solidFill>
          </a:ln>
        </p:spPr>
      </p:pic>
      <p:pic>
        <p:nvPicPr>
          <p:cNvPr id="24" name="Picture 23">
            <a:extLst>
              <a:ext uri="{FF2B5EF4-FFF2-40B4-BE49-F238E27FC236}">
                <a16:creationId xmlns:a16="http://schemas.microsoft.com/office/drawing/2014/main" id="{2A5F4CA7-98C6-41BA-AE7F-90C662151D10}"/>
              </a:ext>
            </a:extLst>
          </p:cNvPr>
          <p:cNvPicPr>
            <a:picLocks noChangeAspect="1"/>
          </p:cNvPicPr>
          <p:nvPr/>
        </p:nvPicPr>
        <p:blipFill>
          <a:blip r:embed="rId11"/>
          <a:stretch>
            <a:fillRect/>
          </a:stretch>
        </p:blipFill>
        <p:spPr>
          <a:xfrm>
            <a:off x="3704681" y="4422490"/>
            <a:ext cx="3930328" cy="1905022"/>
          </a:xfrm>
          <a:prstGeom prst="rect">
            <a:avLst/>
          </a:prstGeom>
          <a:ln>
            <a:solidFill>
              <a:schemeClr val="tx2">
                <a:lumMod val="75000"/>
                <a:lumOff val="25000"/>
              </a:schemeClr>
            </a:solidFill>
          </a:ln>
        </p:spPr>
      </p:pic>
      <p:sp>
        <p:nvSpPr>
          <p:cNvPr id="4" name="Rectangle 2">
            <a:extLst>
              <a:ext uri="{FF2B5EF4-FFF2-40B4-BE49-F238E27FC236}">
                <a16:creationId xmlns:a16="http://schemas.microsoft.com/office/drawing/2014/main" id="{2A90CF7D-E07B-4FE1-8118-08F090077581}"/>
              </a:ext>
            </a:extLst>
          </p:cNvPr>
          <p:cNvSpPr>
            <a:spLocks noChangeArrowheads="1"/>
          </p:cNvSpPr>
          <p:nvPr/>
        </p:nvSpPr>
        <p:spPr bwMode="auto">
          <a:xfrm>
            <a:off x="8556658" y="732381"/>
            <a:ext cx="3384260"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noProof="1">
                <a:ln>
                  <a:noFill/>
                </a:ln>
                <a:solidFill>
                  <a:srgbClr val="F8F8F2"/>
                </a:solidFill>
                <a:effectLst/>
                <a:latin typeface="Arial Unicode MS"/>
                <a:ea typeface="JetBrains Mono"/>
              </a:rPr>
              <a:t>f8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read_csv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r'./Datasets/(2) road-traffic-conditions/(4) length-of-roads-kilometres.csv'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'road_type'</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Type'</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'road_length'</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Length'</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Data/(4) 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0" i="0" u="none" strike="noStrike" cap="none" normalizeH="0" baseline="0" noProof="1">
                <a:ln>
                  <a:noFill/>
                </a:ln>
                <a:solidFill>
                  <a:srgbClr val="50FA7B"/>
                </a:solidFill>
                <a:effectLst/>
                <a:latin typeface="Arial Unicode MS"/>
                <a:ea typeface="JetBrains Mono"/>
              </a:rPr>
              <a:t>isna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0" i="0" u="none" strike="noStrike" cap="none" normalizeH="0" baseline="0" noProof="1">
                <a:ln>
                  <a:noFill/>
                </a:ln>
                <a:solidFill>
                  <a:srgbClr val="FF79C6"/>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total_road_length_keys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total_road_length_values </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F79C6"/>
                </a:solidFill>
                <a:effectLst/>
                <a:latin typeface="Arial Unicode MS"/>
                <a:ea typeface="JetBrains Mono"/>
              </a:rPr>
              <a:t>for </a:t>
            </a:r>
            <a:r>
              <a:rPr kumimoji="0" lang="en-US" altLang="en-US" sz="600" b="0" i="0" u="none" strike="noStrike" cap="none" normalizeH="0" baseline="0" noProof="1">
                <a:ln>
                  <a:noFill/>
                </a:ln>
                <a:solidFill>
                  <a:srgbClr val="F8F8F2"/>
                </a:solidFill>
                <a:effectLst/>
                <a:latin typeface="Arial Unicode MS"/>
                <a:ea typeface="JetBrains Mono"/>
              </a:rPr>
              <a:t>year </a:t>
            </a:r>
            <a:r>
              <a:rPr kumimoji="0" lang="en-US" altLang="en-US" sz="600" b="0" i="0" u="none" strike="noStrike" cap="none" normalizeH="0" baseline="0" noProof="1">
                <a:ln>
                  <a:noFill/>
                </a:ln>
                <a:solidFill>
                  <a:srgbClr val="FF79C6"/>
                </a:solidFill>
                <a:effectLst/>
                <a:latin typeface="Arial Unicode MS"/>
                <a:ea typeface="JetBrains Mono"/>
              </a:rPr>
              <a:t>in </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br>
              <a:rPr kumimoji="0" lang="en-US" altLang="en-US" sz="600" b="0" i="0" u="none" strike="noStrike" cap="none" normalizeH="0" baseline="0" noProof="1">
                <a:ln>
                  <a:noFill/>
                </a:ln>
                <a:solidFill>
                  <a:srgbClr val="F998CC"/>
                </a:solidFill>
                <a:effectLst/>
                <a:latin typeface="Arial Unicode MS"/>
                <a:ea typeface="JetBrains Mono"/>
              </a:rPr>
            </a:b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total_road_length_values.</a:t>
            </a:r>
            <a:r>
              <a:rPr kumimoji="0" lang="en-US" altLang="en-US" sz="600" b="0" i="0" u="none" strike="noStrike" cap="none" normalizeH="0" baseline="0" noProof="1">
                <a:ln>
                  <a:noFill/>
                </a:ln>
                <a:solidFill>
                  <a:srgbClr val="50FA7B"/>
                </a:solidFill>
                <a:effectLst/>
                <a:latin typeface="Arial Unicode MS"/>
                <a:ea typeface="JetBrains Mono"/>
              </a:rPr>
              <a:t>append</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Length"</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sum</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total_road_length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BD93F9"/>
                </a:solidFill>
                <a:effectLst/>
                <a:latin typeface="Arial Unicode MS"/>
                <a:ea typeface="JetBrains Mono"/>
              </a:rPr>
              <a:t>dict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zip</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total_road_length_keys, total_road_length_values</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pd.</a:t>
            </a:r>
            <a:r>
              <a:rPr kumimoji="0" lang="en-US" altLang="en-US" sz="600" b="0" i="0" u="none" strike="noStrike" cap="none" normalizeH="0" baseline="0" noProof="1">
                <a:ln>
                  <a:noFill/>
                </a:ln>
                <a:solidFill>
                  <a:srgbClr val="50FA7B"/>
                </a:solidFill>
                <a:effectLst/>
                <a:latin typeface="Arial Unicode MS"/>
                <a:ea typeface="JetBrains Mono"/>
              </a:rPr>
              <a:t>Series</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total_road_length, </a:t>
            </a:r>
            <a:r>
              <a:rPr kumimoji="0" lang="en-US" altLang="en-US" sz="600" b="0" i="0" u="none" strike="noStrike" cap="none" normalizeH="0" baseline="0" noProof="1">
                <a:ln>
                  <a:noFill/>
                </a:ln>
                <a:solidFill>
                  <a:srgbClr val="6272A4"/>
                </a:solidFill>
                <a:effectLst/>
                <a:latin typeface="Arial Unicode MS"/>
                <a:ea typeface="JetBrains Mono"/>
              </a:rPr>
              <a:t>index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np.</a:t>
            </a:r>
            <a:r>
              <a:rPr kumimoji="0" lang="en-US" altLang="en-US" sz="600" b="0" i="0" u="none" strike="noStrike" cap="none" normalizeH="0" baseline="0" noProof="1">
                <a:ln>
                  <a:noFill/>
                </a:ln>
                <a:solidFill>
                  <a:srgbClr val="50FA7B"/>
                </a:solidFill>
                <a:effectLst/>
                <a:latin typeface="Arial Unicode MS"/>
                <a:ea typeface="JetBrains Mono"/>
              </a:rPr>
              <a:t>unique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df8.</a:t>
            </a:r>
            <a:r>
              <a:rPr kumimoji="0" lang="en-US" altLang="en-US" sz="600" b="0" i="0" u="none" strike="noStrike" cap="none" normalizeH="0" baseline="0" noProof="1">
                <a:ln>
                  <a:noFill/>
                </a:ln>
                <a:solidFill>
                  <a:srgbClr val="50FA7B"/>
                </a:solidFill>
                <a:effectLst/>
                <a:latin typeface="Arial Unicode MS"/>
                <a:ea typeface="JetBrains Mono"/>
              </a:rPr>
              <a:t>set_index</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'Road Type'</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0" i="0" u="none" strike="noStrike" cap="none" normalizeH="0" baseline="0" noProof="1">
                <a:ln>
                  <a:noFill/>
                </a:ln>
                <a:solidFill>
                  <a:srgbClr val="50FA7B"/>
                </a:solidFill>
                <a:effectLst/>
                <a:latin typeface="Arial Unicode MS"/>
                <a:ea typeface="JetBrains Mono"/>
              </a:rPr>
              <a:t>to_frame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reset_index</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df8_total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0" i="0" u="none" strike="noStrike" cap="none" normalizeH="0" baseline="0" noProof="1">
                <a:ln>
                  <a:noFill/>
                </a:ln>
                <a:solidFill>
                  <a:srgbClr val="50FA7B"/>
                </a:solidFill>
                <a:effectLst/>
                <a:latin typeface="Arial Unicode MS"/>
                <a:ea typeface="JetBrains Mono"/>
              </a:rPr>
              <a:t>rename</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6272A4"/>
                </a:solidFill>
                <a:effectLst/>
                <a:latin typeface="Arial Unicode MS"/>
                <a:ea typeface="JetBrains Mono"/>
              </a:rPr>
              <a:t>columns</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BD93F9"/>
                </a:solidFill>
                <a:effectLst/>
                <a:latin typeface="Arial Unicode MS"/>
                <a:ea typeface="JetBrains Mono"/>
              </a:rPr>
              <a:t>0</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'index'</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'Year'</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0" i="0" u="none" strike="noStrike" cap="none" normalizeH="0" baseline="0" noProof="1">
                <a:ln>
                  <a:noFill/>
                </a:ln>
                <a:solidFill>
                  <a:srgbClr val="50FA7B"/>
                </a:solidFill>
                <a:effectLst/>
                <a:latin typeface="Arial Unicode MS"/>
                <a:ea typeface="JetBrains Mono"/>
              </a:rPr>
              <a:t>to_csv</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'./Datasets/Cleaned Data/(4) total_cleaned.csv’</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50FA7B"/>
                </a:solidFill>
                <a:effectLst/>
                <a:latin typeface="Arial Unicode MS"/>
                <a:ea typeface="JetBrains Mono"/>
              </a:rPr>
              <a:t>display</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98AFFF"/>
                </a:solidFill>
                <a:effectLst/>
                <a:latin typeface="Arial Unicode MS"/>
                <a:ea typeface="JetBrains Mono"/>
              </a:rPr>
              <a:t>#check data fit</a:t>
            </a:r>
            <a:br>
              <a:rPr kumimoji="0" lang="en-US" altLang="en-US" sz="600" b="0" i="0" u="none" strike="noStrike" cap="none" normalizeH="0" baseline="0" noProof="1">
                <a:ln>
                  <a:noFill/>
                </a:ln>
                <a:solidFill>
                  <a:srgbClr val="98AFFF"/>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stockModel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sm.OLS.</a:t>
            </a:r>
            <a:r>
              <a:rPr kumimoji="0" lang="en-US" altLang="en-US" sz="600" b="0" i="0" u="none" strike="noStrike" cap="none" normalizeH="0" baseline="0" noProof="1">
                <a:ln>
                  <a:noFill/>
                </a:ln>
                <a:solidFill>
                  <a:srgbClr val="50FA7B"/>
                </a:solidFill>
                <a:effectLst/>
                <a:latin typeface="Arial Unicode MS"/>
                <a:ea typeface="JetBrains Mono"/>
              </a:rPr>
              <a:t>from_formula</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1FA8C"/>
                </a:solidFill>
                <a:effectLst/>
                <a:latin typeface="Arial Unicode MS"/>
                <a:ea typeface="JetBrains Mono"/>
              </a:rPr>
              <a:t>"Total ~  Year"</a:t>
            </a:r>
            <a:r>
              <a:rPr kumimoji="0" lang="en-US" altLang="en-US" sz="600" b="0" i="0" u="none" strike="noStrike" cap="none" normalizeH="0" baseline="0" noProof="1">
                <a:ln>
                  <a:noFill/>
                </a:ln>
                <a:solidFill>
                  <a:srgbClr val="F8F8F2"/>
                </a:solidFill>
                <a:effectLst/>
                <a:latin typeface="Arial Unicode MS"/>
                <a:ea typeface="JetBrains Mono"/>
              </a:rPr>
              <a:t>, </a:t>
            </a:r>
            <a:r>
              <a:rPr kumimoji="0" lang="en-US" altLang="en-US" sz="600" b="0" i="0" u="none" strike="noStrike" cap="none" normalizeH="0" baseline="0" noProof="1">
                <a:ln>
                  <a:noFill/>
                </a:ln>
                <a:solidFill>
                  <a:srgbClr val="6272A4"/>
                </a:solidFill>
                <a:effectLst/>
                <a:latin typeface="Arial Unicode MS"/>
                <a:ea typeface="JetBrains Mono"/>
              </a:rPr>
              <a:t>data</a:t>
            </a:r>
            <a:r>
              <a:rPr kumimoji="0" lang="en-US" altLang="en-US" sz="600" b="0" i="0" u="none" strike="noStrike" cap="none" normalizeH="0" baseline="0" noProof="1">
                <a:ln>
                  <a:noFill/>
                </a:ln>
                <a:solidFill>
                  <a:srgbClr val="F998CC"/>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df8_total</a:t>
            </a:r>
            <a:r>
              <a:rPr kumimoji="0" lang="en-US" altLang="en-US" sz="600" b="1" i="0" u="none" strike="noStrike" cap="none" normalizeH="0" baseline="0" noProof="1">
                <a:ln>
                  <a:noFill/>
                </a:ln>
                <a:solidFill>
                  <a:srgbClr val="BD93F9"/>
                </a:solidFill>
                <a:effectLst/>
                <a:latin typeface="Arial Unicode MS"/>
                <a:ea typeface="JetBrains Mono"/>
              </a:rPr>
              <a:t>)</a:t>
            </a:r>
            <a:r>
              <a:rPr kumimoji="0" lang="en-US" altLang="en-US" sz="600" b="0" i="0" u="none" strike="noStrike" cap="none" normalizeH="0" baseline="0" noProof="1">
                <a:ln>
                  <a:noFill/>
                </a:ln>
                <a:solidFill>
                  <a:srgbClr val="F8F8F2"/>
                </a:solidFill>
                <a:effectLst/>
                <a:latin typeface="Arial Unicode MS"/>
                <a:ea typeface="JetBrains Mono"/>
              </a:rPr>
              <a:t>.</a:t>
            </a:r>
            <a:r>
              <a:rPr kumimoji="0" lang="en-US" altLang="en-US" sz="600" b="0" i="0" u="none" strike="noStrike" cap="none" normalizeH="0" baseline="0" noProof="1">
                <a:ln>
                  <a:noFill/>
                </a:ln>
                <a:solidFill>
                  <a:srgbClr val="50FA7B"/>
                </a:solidFill>
                <a:effectLst/>
                <a:latin typeface="Arial Unicode MS"/>
                <a:ea typeface="JetBrains Mono"/>
              </a:rPr>
              <a:t>fit</a:t>
            </a:r>
            <a:r>
              <a:rPr kumimoji="0" lang="en-US" altLang="en-US" sz="600" b="1" i="0" u="none" strike="noStrike" cap="none" normalizeH="0" baseline="0" noProof="1">
                <a:ln>
                  <a:noFill/>
                </a:ln>
                <a:solidFill>
                  <a:srgbClr val="BD93F9"/>
                </a:solidFill>
                <a:effectLst/>
                <a:latin typeface="Arial Unicode MS"/>
                <a:ea typeface="JetBrains Mono"/>
              </a:rPr>
              <a:t>()</a:t>
            </a:r>
            <a:br>
              <a:rPr kumimoji="0" lang="en-US" altLang="en-US" sz="600" b="1" i="0" u="none" strike="noStrike" cap="none" normalizeH="0" baseline="0" noProof="1">
                <a:ln>
                  <a:noFill/>
                </a:ln>
                <a:solidFill>
                  <a:srgbClr val="BD93F9"/>
                </a:solidFill>
                <a:effectLst/>
                <a:latin typeface="Arial Unicode MS"/>
                <a:ea typeface="JetBrains Mono"/>
              </a:rPr>
            </a:br>
            <a:r>
              <a:rPr kumimoji="0" lang="en-US" altLang="en-US" sz="600" b="0" i="0" u="none" strike="noStrike" cap="none" normalizeH="0" baseline="0" noProof="1">
                <a:ln>
                  <a:noFill/>
                </a:ln>
                <a:solidFill>
                  <a:srgbClr val="F8F8F2"/>
                </a:solidFill>
                <a:effectLst/>
                <a:latin typeface="Arial Unicode MS"/>
                <a:ea typeface="JetBrains Mono"/>
              </a:rPr>
              <a:t>stockPredicts </a:t>
            </a:r>
            <a:r>
              <a:rPr kumimoji="0" lang="en-US" altLang="en-US" sz="600" b="0" i="0" u="none" strike="noStrike" cap="none" normalizeH="0" baseline="0" noProof="1">
                <a:ln>
                  <a:noFill/>
                </a:ln>
                <a:solidFill>
                  <a:srgbClr val="F998CC"/>
                </a:solidFill>
                <a:effectLst/>
                <a:latin typeface="Arial Unicode MS"/>
                <a:ea typeface="JetBrains Mono"/>
              </a:rPr>
              <a:t>= </a:t>
            </a:r>
            <a:r>
              <a:rPr kumimoji="0" lang="en-US" altLang="en-US" sz="600" b="0" i="0" u="none" strike="noStrike" cap="none" normalizeH="0" baseline="0" noProof="1">
                <a:ln>
                  <a:noFill/>
                </a:ln>
                <a:solidFill>
                  <a:srgbClr val="F8F8F2"/>
                </a:solidFill>
                <a:effectLst/>
                <a:latin typeface="Arial Unicode MS"/>
                <a:ea typeface="JetBrains Mono"/>
              </a:rPr>
              <a:t>stockModel.</a:t>
            </a:r>
            <a:r>
              <a:rPr kumimoji="0" lang="en-US" altLang="en-US" sz="600" b="0" i="0" u="none" strike="noStrike" cap="none" normalizeH="0" baseline="0" noProof="1">
                <a:ln>
                  <a:noFill/>
                </a:ln>
                <a:solidFill>
                  <a:srgbClr val="50FA7B"/>
                </a:solidFill>
                <a:effectLst/>
                <a:latin typeface="Arial Unicode MS"/>
                <a:ea typeface="JetBrains Mono"/>
              </a:rPr>
              <a:t>predict</a:t>
            </a:r>
            <a:r>
              <a:rPr kumimoji="0" lang="en-US" altLang="en-US" sz="600" b="1" i="0" u="none" strike="noStrike" cap="none" normalizeH="0" baseline="0" noProof="1">
                <a:ln>
                  <a:noFill/>
                </a:ln>
                <a:solidFill>
                  <a:srgbClr val="BD93F9"/>
                </a:solidFill>
                <a:effectLst/>
                <a:latin typeface="Arial Unicode MS"/>
                <a:ea typeface="JetBrains Mono"/>
              </a:rPr>
              <a:t>()</a:t>
            </a:r>
            <a:endParaRPr kumimoji="0" lang="en-US" altLang="en-US" sz="1800" b="0" i="0" u="none" strike="noStrike" cap="none" normalizeH="0" baseline="0" noProof="1">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7241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fade">
                                      <p:cBhvr>
                                        <p:cTn id="35" dur="500"/>
                                        <p:tgtEl>
                                          <p:spTgt spid="1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fade">
                                      <p:cBhvr>
                                        <p:cTn id="40" dur="500"/>
                                        <p:tgtEl>
                                          <p:spTgt spid="1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xEl>
                                              <p:pRg st="6" end="6"/>
                                            </p:txEl>
                                          </p:spTgt>
                                        </p:tgtEl>
                                        <p:attrNameLst>
                                          <p:attrName>style.visibility</p:attrName>
                                        </p:attrNameLst>
                                      </p:cBhvr>
                                      <p:to>
                                        <p:strVal val="visible"/>
                                      </p:to>
                                    </p:set>
                                    <p:animEffect transition="in" filter="fade">
                                      <p:cBhvr>
                                        <p:cTn id="45" dur="500"/>
                                        <p:tgtEl>
                                          <p:spTgt spid="15">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xEl>
                                              <p:pRg st="8" end="8"/>
                                            </p:txEl>
                                          </p:spTgt>
                                        </p:tgtEl>
                                        <p:attrNameLst>
                                          <p:attrName>style.visibility</p:attrName>
                                        </p:attrNameLst>
                                      </p:cBhvr>
                                      <p:to>
                                        <p:strVal val="visible"/>
                                      </p:to>
                                    </p:set>
                                    <p:animEffect transition="in" filter="fade">
                                      <p:cBhvr>
                                        <p:cTn id="50" dur="500"/>
                                        <p:tgtEl>
                                          <p:spTgt spid="15">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5">
                                            <p:txEl>
                                              <p:pRg st="10" end="10"/>
                                            </p:txEl>
                                          </p:spTgt>
                                        </p:tgtEl>
                                        <p:attrNameLst>
                                          <p:attrName>style.visibility</p:attrName>
                                        </p:attrNameLst>
                                      </p:cBhvr>
                                      <p:to>
                                        <p:strVal val="visible"/>
                                      </p:to>
                                    </p:set>
                                    <p:animEffect transition="in" filter="fade">
                                      <p:cBhvr>
                                        <p:cTn id="55" dur="500"/>
                                        <p:tgtEl>
                                          <p:spTgt spid="15">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xEl>
                                              <p:pRg st="11" end="11"/>
                                            </p:txEl>
                                          </p:spTgt>
                                        </p:tgtEl>
                                        <p:attrNameLst>
                                          <p:attrName>style.visibility</p:attrName>
                                        </p:attrNameLst>
                                      </p:cBhvr>
                                      <p:to>
                                        <p:strVal val="visible"/>
                                      </p:to>
                                    </p:set>
                                    <p:animEffect transition="in" filter="fade">
                                      <p:cBhvr>
                                        <p:cTn id="58" dur="500"/>
                                        <p:tgtEl>
                                          <p:spTgt spid="15">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xEl>
                                              <p:pRg st="12" end="12"/>
                                            </p:txEl>
                                          </p:spTgt>
                                        </p:tgtEl>
                                        <p:attrNameLst>
                                          <p:attrName>style.visibility</p:attrName>
                                        </p:attrNameLst>
                                      </p:cBhvr>
                                      <p:to>
                                        <p:strVal val="visible"/>
                                      </p:to>
                                    </p:set>
                                    <p:animEffect transition="in" filter="fade">
                                      <p:cBhvr>
                                        <p:cTn id="61" dur="500"/>
                                        <p:tgtEl>
                                          <p:spTgt spid="1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theme/theme1.xml><?xml version="1.0" encoding="utf-8"?>
<a:theme xmlns:a="http://schemas.openxmlformats.org/drawingml/2006/main" name="GradientRiseVTI">
  <a:themeElements>
    <a:clrScheme name="AnalogousFromDarkSeedLeftStep">
      <a:dk1>
        <a:srgbClr val="000000"/>
      </a:dk1>
      <a:lt1>
        <a:srgbClr val="FFFFFF"/>
      </a:lt1>
      <a:dk2>
        <a:srgbClr val="301B27"/>
      </a:dk2>
      <a:lt2>
        <a:srgbClr val="F0F3F3"/>
      </a:lt2>
      <a:accent1>
        <a:srgbClr val="C34D5D"/>
      </a:accent1>
      <a:accent2>
        <a:srgbClr val="B13B7D"/>
      </a:accent2>
      <a:accent3>
        <a:srgbClr val="C34DC0"/>
      </a:accent3>
      <a:accent4>
        <a:srgbClr val="833BB1"/>
      </a:accent4>
      <a:accent5>
        <a:srgbClr val="644DC3"/>
      </a:accent5>
      <a:accent6>
        <a:srgbClr val="3B55B1"/>
      </a:accent6>
      <a:hlink>
        <a:srgbClr val="7E55C6"/>
      </a:hlink>
      <a:folHlink>
        <a:srgbClr val="7F7F7F"/>
      </a:folHlink>
    </a:clrScheme>
    <a:fontScheme name="Avenir">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66D7B6F2D4664FA12F53D766CE0AEE" ma:contentTypeVersion="9" ma:contentTypeDescription="Create a new document." ma:contentTypeScope="" ma:versionID="e7a134f5f17ac7cf18d63577f2697f76">
  <xsd:schema xmlns:xsd="http://www.w3.org/2001/XMLSchema" xmlns:xs="http://www.w3.org/2001/XMLSchema" xmlns:p="http://schemas.microsoft.com/office/2006/metadata/properties" xmlns:ns3="1adb8484-6e11-45e5-a846-32b3ec9f542b" xmlns:ns4="0e78127d-a9a2-4189-a4c6-2f7c8b28db94" targetNamespace="http://schemas.microsoft.com/office/2006/metadata/properties" ma:root="true" ma:fieldsID="d2b121aab997cda894dd9a82517f7d2a" ns3:_="" ns4:_="">
    <xsd:import namespace="1adb8484-6e11-45e5-a846-32b3ec9f542b"/>
    <xsd:import namespace="0e78127d-a9a2-4189-a4c6-2f7c8b28db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db8484-6e11-45e5-a846-32b3ec9f542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78127d-a9a2-4189-a4c6-2f7c8b28db9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60BF50-D250-4F0E-B991-4E4C5A1BACCD}">
  <ds:schemaRefs>
    <ds:schemaRef ds:uri="http://schemas.microsoft.com/sharepoint/v3/contenttype/forms"/>
  </ds:schemaRefs>
</ds:datastoreItem>
</file>

<file path=customXml/itemProps2.xml><?xml version="1.0" encoding="utf-8"?>
<ds:datastoreItem xmlns:ds="http://schemas.openxmlformats.org/officeDocument/2006/customXml" ds:itemID="{A19C13B8-44F0-490B-BD1F-27E644009173}">
  <ds:schemaRefs>
    <ds:schemaRef ds:uri="http://purl.org/dc/elements/1.1/"/>
    <ds:schemaRef ds:uri="1adb8484-6e11-45e5-a846-32b3ec9f542b"/>
    <ds:schemaRef ds:uri="0e78127d-a9a2-4189-a4c6-2f7c8b28db94"/>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C0BC953-8261-471D-8206-7BC9554C99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db8484-6e11-45e5-a846-32b3ec9f542b"/>
    <ds:schemaRef ds:uri="0e78127d-a9a2-4189-a4c6-2f7c8b28d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DAVI CA1</Template>
  <TotalTime>1864</TotalTime>
  <Words>8526</Words>
  <Application>Microsoft Office PowerPoint</Application>
  <PresentationFormat>Widescreen</PresentationFormat>
  <Paragraphs>415</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Unicode MS</vt:lpstr>
      <vt:lpstr>Arial</vt:lpstr>
      <vt:lpstr>Calibri</vt:lpstr>
      <vt:lpstr>Cambria Math</vt:lpstr>
      <vt:lpstr>Gill Sans Nova</vt:lpstr>
      <vt:lpstr>GradientRiseVTI</vt:lpstr>
      <vt:lpstr>PDAS Ca2  as a potential car buyer,  What factors contribute to owning a car in sg?   an analysis on Singapore Transport data</vt:lpstr>
      <vt:lpstr>Objectives</vt:lpstr>
      <vt:lpstr>dataset(s) used</vt:lpstr>
      <vt:lpstr>Objective of data analysis</vt:lpstr>
      <vt:lpstr>Data cleaning &amp; Wrangling</vt:lpstr>
      <vt:lpstr>Explanation of insights</vt:lpstr>
      <vt:lpstr>Data cleaning &amp; Wrangling</vt:lpstr>
      <vt:lpstr>Explanation of insights</vt:lpstr>
      <vt:lpstr>Data cleaning &amp; Wrangling</vt:lpstr>
      <vt:lpstr>Explanation of insights</vt:lpstr>
      <vt:lpstr>Data cleaning &amp; Wrangling</vt:lpstr>
      <vt:lpstr>Explanation of insights</vt:lpstr>
      <vt:lpstr>Data cleaning &amp; Wrangling</vt:lpstr>
      <vt:lpstr>Explanation of insights</vt:lpstr>
      <vt:lpstr>Data cleaning &amp; Wrangling</vt:lpstr>
      <vt:lpstr>PowerPoint Presentation</vt:lpstr>
      <vt:lpstr>Data cleaning &amp; Wrangling</vt:lpstr>
      <vt:lpstr>PowerPoint Presentation</vt:lpstr>
      <vt:lpstr>Explanation of insights</vt:lpstr>
      <vt:lpstr>Data cleaning &amp; Wrangling</vt:lpstr>
      <vt:lpstr>PowerPoint Presentation</vt:lpstr>
      <vt:lpstr>Explanation of insights</vt:lpstr>
      <vt:lpstr>Conclusion of insights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PDAS CA1(individual)  an analysis of Singapore housing data</dc:title>
  <dc:creator>JUSTIN WONG JUIN HNG</dc:creator>
  <cp:lastModifiedBy>JUSTIN WONG JUIN HNG</cp:lastModifiedBy>
  <cp:revision>12</cp:revision>
  <dcterms:created xsi:type="dcterms:W3CDTF">2021-12-13T10:43:04Z</dcterms:created>
  <dcterms:modified xsi:type="dcterms:W3CDTF">2022-02-15T01:11:54Z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0x010100A166D7B6F2D4664FA12F53D766CE0AEE</vt:lpwstr>
  </property>
</Properties>
</file>